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61" r:id="rId5"/>
    <p:sldId id="262" r:id="rId6"/>
    <p:sldId id="263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17E7-C9CD-5A37-57DD-EDA0CE86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E16B4-FF8E-B715-2968-B22FB2BF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3008-FF8F-F019-496D-1DC470EE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74A61-725F-25C8-A18D-FB799C126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5CE88-77F1-55F3-15C2-9CE753B6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095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8E98F-10AB-C40E-6F40-2E6DC4C5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02425-213A-1641-4D0A-3E4D46F87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8CB32-E4A0-CA89-ABCB-7A385867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2AC5F-850D-C5B5-58F2-EC559960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4AB3C-84E1-12D7-C05A-5DDDABBB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389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4DF8BE-BC79-85C9-3963-DD32F92BD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10418-BF2A-8D06-20C2-A6D4C0AB9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5FC1E-3BF7-52FE-6CB7-7AF87FF8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6A5CE-43DA-E53D-960A-102A8121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9EF1-D297-CB16-0D15-F9899845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315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6606-7EAF-C8CD-553E-D07ABFDE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B1DA-8340-9939-5481-0D0D6B695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52F8-7D24-1542-6A72-F4DE7468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79066-4F93-CE63-EF97-0231728D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50001-59FD-8B52-A1AB-3A53B94B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26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9BF9-F3C6-2F59-E31A-EA18FA89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5C108-8985-9DF3-E8BC-708842AA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751B6-E26C-8DAB-D6AE-E89ABF3E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F834-562F-FBBA-77B5-964A8678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AB444-350B-0DE3-7AC7-CED34E62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101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96F7F-0AB0-1A15-6487-5C8673D9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C173-3AB0-7409-96A9-CB3F0E50F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FE268-D2A4-0E7F-5429-8C794F3FB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0741B-38F3-C44A-2A5D-0C6BF383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B7CF1-DF1D-76A8-62B9-1A0E886F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7432-51B5-5AA3-5FE7-C2BACA38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216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9D29-1BE4-3B33-2B2E-3F874829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78B76-4E6A-7282-4605-E9D952ECC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D6AD0-FF20-376A-B5CA-DA57EBF8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6A2E6A-5059-E6D2-BD84-1E60A0C64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ED54E-2DCF-2E8B-BDDC-9DEC27A01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1C841-6F73-10B1-7BC3-51F67AE4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3F905-53EC-8F22-34BC-9F28D4C5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0274A0-1B84-18E7-0CBC-C6B3D528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72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6872-EEBE-5DD4-CA01-4136A703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84671-6EA4-F880-8491-B20C7B9A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EF7D1-DE3A-7831-5D1C-5C215837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EA9C1-6F03-D086-8BBC-781A69A1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253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FDC02-CD2F-16CB-93D3-016B046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9F2FB-9A37-E90C-D341-DC604F69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38F67-5B24-08E6-473B-2BDFD5E1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17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49CF-8D33-56C8-A0B7-472A4380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D158F-6D78-287C-C0E0-D2A4C7D48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551DA-2FE9-405E-D4C2-446B9A89E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B3933-0906-AE18-2077-E6636044D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97C9C-D980-D88D-6DB9-4B17A216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48134-92EE-6619-60AF-4C9CF66D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73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2187-DB29-7619-02A6-01EF8230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A755C-348A-C0D7-DEF3-67754B99E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351D7-8DEF-CD88-B716-2DFC92196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F717D-BE26-7D89-1F45-2991D90A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A36B7-FBB4-1153-272A-B03C19EEB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BA505-323C-D57D-199F-BFF9C9FAD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169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77288-BED0-7782-E9C1-D3785EBF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29B9C-2331-1110-5387-E30CE00B9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AF6A5-B679-8BB5-34C1-509602F5C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97E0D-3256-40A6-B8E1-78D306898378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FF70-1CC6-FADA-5B53-81AFBAD61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C1714-C1BF-B02B-2413-107D3E1EE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35A0C-86B2-40EB-B677-82130B264C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4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510/637/881" TargetMode="External"/><Relationship Id="rId2" Type="http://schemas.openxmlformats.org/officeDocument/2006/relationships/hyperlink" Target="https://wordwall.net/play/5140/383/3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492" y="3360773"/>
            <a:ext cx="5382456" cy="880516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5 </a:t>
            </a:r>
            <a:br>
              <a:rPr lang="hr-HR" sz="5400" b="1" dirty="0"/>
            </a:br>
            <a:r>
              <a:rPr lang="hr-HR" sz="5400" b="1" dirty="0" err="1"/>
              <a:t>We</a:t>
            </a:r>
            <a:r>
              <a:rPr lang="hr-HR" sz="5400" b="1" dirty="0"/>
              <a:t> are a </a:t>
            </a:r>
            <a:r>
              <a:rPr lang="hr-HR" sz="5400" b="1" dirty="0" err="1"/>
              <a:t>good</a:t>
            </a:r>
            <a:r>
              <a:rPr lang="hr-HR" sz="5400" b="1" dirty="0"/>
              <a:t> </a:t>
            </a:r>
            <a:r>
              <a:rPr lang="hr-HR" sz="5400" b="1" dirty="0" err="1"/>
              <a:t>team</a:t>
            </a:r>
            <a:r>
              <a:rPr lang="hr-HR" sz="5400" b="1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7681" y="2060375"/>
            <a:ext cx="6196235" cy="514149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A9B61-0BE4-A7E6-F3DD-74DB3A16C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130" cy="68673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ABFD-EBCF-F3B1-346C-39493BE6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7009" y="292962"/>
            <a:ext cx="6719582" cy="534443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You add </a:t>
            </a:r>
            <a:r>
              <a:rPr lang="en-GB" sz="2400" dirty="0">
                <a:solidFill>
                  <a:srgbClr val="FF0000"/>
                </a:solidFill>
              </a:rPr>
              <a:t>–ES </a:t>
            </a:r>
            <a:r>
              <a:rPr lang="en-GB" sz="2400" dirty="0"/>
              <a:t>to the verbs ending in </a:t>
            </a:r>
            <a:br>
              <a:rPr lang="en-GB" sz="2400" dirty="0"/>
            </a:br>
            <a:r>
              <a:rPr lang="hr-HR" sz="2400" dirty="0"/>
              <a:t>               </a:t>
            </a:r>
            <a:r>
              <a:rPr lang="en-GB" sz="2400" b="1" dirty="0"/>
              <a:t>-o, -</a:t>
            </a:r>
            <a:r>
              <a:rPr lang="en-GB" sz="2400" b="1" dirty="0" err="1"/>
              <a:t>ch</a:t>
            </a:r>
            <a:r>
              <a:rPr lang="en-GB" sz="2400" b="1" dirty="0"/>
              <a:t>, -</a:t>
            </a:r>
            <a:r>
              <a:rPr lang="en-GB" sz="2400" b="1" dirty="0" err="1"/>
              <a:t>sh</a:t>
            </a:r>
            <a:r>
              <a:rPr lang="en-GB" sz="2400" b="1" dirty="0"/>
              <a:t>, -x, -ss.</a:t>
            </a:r>
          </a:p>
          <a:p>
            <a:pPr marL="0" indent="0">
              <a:buNone/>
            </a:pPr>
            <a:r>
              <a:rPr lang="en-GB" sz="2400" dirty="0"/>
              <a:t> (</a:t>
            </a:r>
            <a:r>
              <a:rPr lang="en-GB" sz="2400" i="1" dirty="0"/>
              <a:t>go</a:t>
            </a:r>
            <a:r>
              <a:rPr lang="en-GB" sz="2400" i="1" dirty="0">
                <a:solidFill>
                  <a:srgbClr val="FF0000"/>
                </a:solidFill>
              </a:rPr>
              <a:t>es</a:t>
            </a:r>
            <a:r>
              <a:rPr lang="en-GB" sz="2400" i="1" dirty="0"/>
              <a:t>, watch</a:t>
            </a:r>
            <a:r>
              <a:rPr lang="en-GB" sz="2400" i="1" dirty="0">
                <a:solidFill>
                  <a:srgbClr val="FF0000"/>
                </a:solidFill>
              </a:rPr>
              <a:t>es</a:t>
            </a:r>
            <a:r>
              <a:rPr lang="en-GB" sz="2400" i="1" dirty="0"/>
              <a:t>, rush</a:t>
            </a:r>
            <a:r>
              <a:rPr lang="en-GB" sz="2400" i="1" dirty="0">
                <a:solidFill>
                  <a:srgbClr val="FF0000"/>
                </a:solidFill>
              </a:rPr>
              <a:t>es</a:t>
            </a:r>
            <a:r>
              <a:rPr lang="en-GB" sz="2400" i="1" dirty="0"/>
              <a:t>, fix</a:t>
            </a:r>
            <a:r>
              <a:rPr lang="en-GB" sz="2400" i="1" dirty="0">
                <a:solidFill>
                  <a:srgbClr val="FF0000"/>
                </a:solidFill>
              </a:rPr>
              <a:t>es</a:t>
            </a:r>
            <a:r>
              <a:rPr lang="en-GB" sz="2400" i="1" dirty="0"/>
              <a:t>,</a:t>
            </a:r>
            <a:r>
              <a:rPr lang="hr-HR" sz="2400" i="1" dirty="0"/>
              <a:t> </a:t>
            </a:r>
            <a:r>
              <a:rPr lang="en-GB" sz="2400" i="1" dirty="0"/>
              <a:t>kiss</a:t>
            </a:r>
            <a:r>
              <a:rPr lang="en-GB" sz="2400" i="1" dirty="0">
                <a:solidFill>
                  <a:srgbClr val="FF0000"/>
                </a:solidFill>
              </a:rPr>
              <a:t>es</a:t>
            </a:r>
            <a:r>
              <a:rPr lang="en-GB" sz="2400" dirty="0"/>
              <a:t>)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70C0"/>
                </a:solidFill>
              </a:rPr>
              <a:t>Glagolima koji završavaju na -o, -</a:t>
            </a:r>
            <a:r>
              <a:rPr lang="hr-HR" sz="2400" dirty="0" err="1">
                <a:solidFill>
                  <a:srgbClr val="0070C0"/>
                </a:solidFill>
              </a:rPr>
              <a:t>ch</a:t>
            </a:r>
            <a:r>
              <a:rPr lang="hr-HR" sz="2400" dirty="0">
                <a:solidFill>
                  <a:srgbClr val="0070C0"/>
                </a:solidFill>
              </a:rPr>
              <a:t>, -</a:t>
            </a:r>
            <a:r>
              <a:rPr lang="hr-HR" sz="2400" dirty="0" err="1">
                <a:solidFill>
                  <a:srgbClr val="0070C0"/>
                </a:solidFill>
              </a:rPr>
              <a:t>sh</a:t>
            </a:r>
            <a:r>
              <a:rPr lang="hr-HR" sz="2400" dirty="0">
                <a:solidFill>
                  <a:srgbClr val="0070C0"/>
                </a:solidFill>
              </a:rPr>
              <a:t>, -x, -</a:t>
            </a:r>
            <a:r>
              <a:rPr lang="hr-HR" sz="2400" dirty="0" err="1">
                <a:solidFill>
                  <a:srgbClr val="0070C0"/>
                </a:solidFill>
              </a:rPr>
              <a:t>ss</a:t>
            </a:r>
            <a:r>
              <a:rPr lang="hr-HR" sz="2400" dirty="0">
                <a:solidFill>
                  <a:srgbClr val="0070C0"/>
                </a:solidFill>
              </a:rPr>
              <a:t>  dodat ćemo nastavak </a:t>
            </a:r>
            <a:r>
              <a:rPr lang="hr-HR" sz="2400" dirty="0">
                <a:solidFill>
                  <a:srgbClr val="FF0000"/>
                </a:solidFill>
              </a:rPr>
              <a:t>–ES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 err="1"/>
              <a:t>Verbs</a:t>
            </a:r>
            <a:r>
              <a:rPr lang="hr-HR" sz="2400" dirty="0"/>
              <a:t> </a:t>
            </a:r>
            <a:r>
              <a:rPr lang="hr-HR" sz="2400" dirty="0" err="1"/>
              <a:t>that</a:t>
            </a:r>
            <a:r>
              <a:rPr lang="hr-HR" sz="2400" dirty="0"/>
              <a:t> </a:t>
            </a:r>
            <a:r>
              <a:rPr lang="hr-HR" sz="2400" dirty="0" err="1"/>
              <a:t>end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>
                <a:highlight>
                  <a:srgbClr val="FFFF00"/>
                </a:highlight>
              </a:rPr>
              <a:t>consonants</a:t>
            </a:r>
            <a:r>
              <a:rPr lang="hr-HR" sz="2400" dirty="0">
                <a:highlight>
                  <a:srgbClr val="FFFF00"/>
                </a:highlight>
              </a:rPr>
              <a:t> + y </a:t>
            </a:r>
            <a:r>
              <a:rPr lang="hr-HR" sz="2400" dirty="0">
                <a:sym typeface="Wingdings" panose="05000000000000000000" pitchFamily="2" charset="2"/>
              </a:rPr>
              <a:t> </a:t>
            </a:r>
            <a:r>
              <a:rPr lang="hr-H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y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dirty="0" err="1">
                <a:sym typeface="Wingdings" panose="05000000000000000000" pitchFamily="2" charset="2"/>
              </a:rPr>
              <a:t>change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dirty="0" err="1">
                <a:sym typeface="Wingdings" panose="05000000000000000000" pitchFamily="2" charset="2"/>
              </a:rPr>
              <a:t>into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i</a:t>
            </a:r>
            <a:r>
              <a:rPr lang="hr-HR" sz="2400" dirty="0">
                <a:sym typeface="Wingdings" panose="05000000000000000000" pitchFamily="2" charset="2"/>
              </a:rPr>
              <a:t>.  (</a:t>
            </a:r>
            <a:r>
              <a:rPr lang="hr-HR" sz="2400" dirty="0" err="1">
                <a:sym typeface="Wingdings" panose="05000000000000000000" pitchFamily="2" charset="2"/>
              </a:rPr>
              <a:t>stud</a:t>
            </a:r>
            <a:r>
              <a:rPr lang="hr-HR" sz="2400" dirty="0" err="1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y</a:t>
            </a:r>
            <a:r>
              <a:rPr lang="hr-HR" sz="2400" dirty="0">
                <a:sym typeface="Wingdings" panose="05000000000000000000" pitchFamily="2" charset="2"/>
              </a:rPr>
              <a:t>  </a:t>
            </a:r>
            <a:r>
              <a:rPr lang="hr-HR" sz="2400" dirty="0" err="1">
                <a:sym typeface="Wingdings" panose="05000000000000000000" pitchFamily="2" charset="2"/>
              </a:rPr>
              <a:t>stud</a:t>
            </a:r>
            <a:r>
              <a:rPr lang="hr-HR" sz="2400" dirty="0" err="1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i</a:t>
            </a:r>
            <a:r>
              <a:rPr lang="hr-HR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es</a:t>
            </a:r>
            <a:r>
              <a:rPr lang="hr-HR" sz="2400" dirty="0">
                <a:sym typeface="Wingdings" panose="05000000000000000000" pitchFamily="2" charset="2"/>
              </a:rPr>
              <a:t>)</a:t>
            </a:r>
            <a:endParaRPr lang="hr-HR" sz="2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  <a:sym typeface="Wingdings" panose="05000000000000000000" pitchFamily="2" charset="2"/>
              </a:rPr>
              <a:t>Glagoli koji završavaju na suglasnik ispred </a:t>
            </a:r>
            <a:r>
              <a:rPr lang="hr-HR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y</a:t>
            </a:r>
            <a:r>
              <a:rPr lang="hr-HR" sz="2400" dirty="0">
                <a:solidFill>
                  <a:schemeClr val="accent1"/>
                </a:solidFill>
                <a:sym typeface="Wingdings" panose="05000000000000000000" pitchFamily="2" charset="2"/>
              </a:rPr>
              <a:t>, slovo </a:t>
            </a:r>
            <a:r>
              <a:rPr lang="hr-HR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y</a:t>
            </a:r>
            <a:r>
              <a:rPr lang="hr-HR" sz="2400" dirty="0">
                <a:solidFill>
                  <a:schemeClr val="accent1"/>
                </a:solidFill>
                <a:sym typeface="Wingdings" panose="05000000000000000000" pitchFamily="2" charset="2"/>
              </a:rPr>
              <a:t> se pretvara u </a:t>
            </a:r>
            <a:r>
              <a:rPr lang="hr-HR" sz="2400" dirty="0">
                <a:solidFill>
                  <a:srgbClr val="FF0000"/>
                </a:solidFill>
                <a:sym typeface="Wingdings" panose="05000000000000000000" pitchFamily="2" charset="2"/>
              </a:rPr>
              <a:t>i </a:t>
            </a:r>
            <a:r>
              <a:rPr lang="hr-HR" sz="2400" dirty="0">
                <a:solidFill>
                  <a:schemeClr val="accent1"/>
                </a:solidFill>
                <a:sym typeface="Wingdings" panose="05000000000000000000" pitchFamily="2" charset="2"/>
              </a:rPr>
              <a:t>+ nastavak </a:t>
            </a:r>
            <a:r>
              <a:rPr lang="hr-HR" sz="2400" dirty="0">
                <a:solidFill>
                  <a:srgbClr val="FF0000"/>
                </a:solidFill>
                <a:sym typeface="Wingdings" panose="05000000000000000000" pitchFamily="2" charset="2"/>
              </a:rPr>
              <a:t>-</a:t>
            </a:r>
            <a:r>
              <a:rPr lang="hr-HR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es</a:t>
            </a:r>
            <a:endParaRPr lang="hr-HR" sz="24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E016DC-8994-6B91-FB21-6BFBD2DB1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8" y="732059"/>
            <a:ext cx="3678954" cy="587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70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A9B61-0BE4-A7E6-F3DD-74DB3A16C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130" cy="68673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ABFD-EBCF-F3B1-346C-39493BE6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5895" y="292963"/>
            <a:ext cx="5763434" cy="1710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H. </a:t>
            </a:r>
            <a:r>
              <a:rPr lang="hr-HR" b="1" dirty="0" err="1"/>
              <a:t>Add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ending</a:t>
            </a:r>
            <a:r>
              <a:rPr lang="hr-HR" b="1" dirty="0"/>
              <a:t> </a:t>
            </a:r>
            <a:r>
              <a:rPr lang="hr-HR" b="1" i="1" dirty="0"/>
              <a:t>–s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i="1" dirty="0"/>
              <a:t>–</a:t>
            </a:r>
            <a:r>
              <a:rPr lang="hr-HR" b="1" i="1" dirty="0" err="1"/>
              <a:t>es</a:t>
            </a:r>
            <a:r>
              <a:rPr lang="hr-HR" b="1" i="1" dirty="0"/>
              <a:t> </a:t>
            </a:r>
            <a:r>
              <a:rPr lang="hr-HR" b="1" dirty="0"/>
              <a:t>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. Do </a:t>
            </a:r>
            <a:r>
              <a:rPr lang="hr-HR" b="1" dirty="0" err="1"/>
              <a:t>necessary</a:t>
            </a:r>
            <a:r>
              <a:rPr lang="hr-HR" b="1" dirty="0"/>
              <a:t> </a:t>
            </a:r>
            <a:r>
              <a:rPr lang="hr-HR" b="1" dirty="0" err="1"/>
              <a:t>changes</a:t>
            </a:r>
            <a:r>
              <a:rPr lang="hr-HR" b="1" dirty="0"/>
              <a:t>. </a:t>
            </a: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appropriate</a:t>
            </a:r>
            <a:r>
              <a:rPr lang="hr-HR" b="1" dirty="0"/>
              <a:t> </a:t>
            </a:r>
            <a:r>
              <a:rPr lang="hr-HR" b="1" dirty="0" err="1"/>
              <a:t>circle</a:t>
            </a:r>
            <a:r>
              <a:rPr lang="hr-HR" b="1" dirty="0"/>
              <a:t> on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.</a:t>
            </a:r>
            <a:endParaRPr lang="hr-HR" b="1" dirty="0"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B102F-5F24-E180-5B32-02EC7EC53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" y="2003198"/>
            <a:ext cx="5585881" cy="271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61F548-5EC9-8C8B-76E3-279E9DBB0393}"/>
              </a:ext>
            </a:extLst>
          </p:cNvPr>
          <p:cNvSpPr txBox="1">
            <a:spLocks/>
          </p:cNvSpPr>
          <p:nvPr/>
        </p:nvSpPr>
        <p:spPr>
          <a:xfrm>
            <a:off x="5885895" y="1986923"/>
            <a:ext cx="1961965" cy="60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b="1" dirty="0"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F7C0CE-0393-94DA-68C2-A3B0CD7C2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1" y="1586382"/>
            <a:ext cx="3592564" cy="3545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43C5AC4-5E03-91CB-E4B1-11960A48462D}"/>
              </a:ext>
            </a:extLst>
          </p:cNvPr>
          <p:cNvSpPr txBox="1">
            <a:spLocks/>
          </p:cNvSpPr>
          <p:nvPr/>
        </p:nvSpPr>
        <p:spPr>
          <a:xfrm>
            <a:off x="5908370" y="3056656"/>
            <a:ext cx="5740959" cy="13377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PRONUNCIATION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examples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spelling</a:t>
            </a:r>
            <a:r>
              <a:rPr lang="hr-HR" b="1" dirty="0"/>
              <a:t> </a:t>
            </a:r>
            <a:r>
              <a:rPr lang="hr-HR" b="1" dirty="0" err="1"/>
              <a:t>rule</a:t>
            </a:r>
            <a:r>
              <a:rPr lang="hr-HR" b="1" dirty="0"/>
              <a:t> </a:t>
            </a:r>
            <a:r>
              <a:rPr lang="hr-HR" b="1" dirty="0" err="1"/>
              <a:t>number</a:t>
            </a:r>
            <a:r>
              <a:rPr lang="hr-HR" b="1" dirty="0"/>
              <a:t> 2.</a:t>
            </a:r>
            <a:endParaRPr lang="hr-HR" b="1" dirty="0">
              <a:sym typeface="Wingdings" panose="05000000000000000000" pitchFamily="2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584E91-DA44-9CF8-4F88-E0284A296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8" y="935016"/>
            <a:ext cx="5262566" cy="5305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2641869-CDE5-C66B-E046-C45AA9C663CC}"/>
              </a:ext>
            </a:extLst>
          </p:cNvPr>
          <p:cNvSpPr txBox="1">
            <a:spLocks/>
          </p:cNvSpPr>
          <p:nvPr/>
        </p:nvSpPr>
        <p:spPr>
          <a:xfrm>
            <a:off x="5897132" y="4715475"/>
            <a:ext cx="5740959" cy="949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repeat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2.</a:t>
            </a:r>
            <a:endParaRPr lang="hr-HR" b="1" dirty="0">
              <a:sym typeface="Wingdings" panose="05000000000000000000" pitchFamily="2" charset="2"/>
            </a:endParaRPr>
          </a:p>
        </p:txBody>
      </p:sp>
      <p:pic>
        <p:nvPicPr>
          <p:cNvPr id="12" name="l__5_1_pronunciation__task_2_">
            <a:hlinkClick r:id="" action="ppaction://media"/>
            <a:extLst>
              <a:ext uri="{FF2B5EF4-FFF2-40B4-BE49-F238E27FC236}">
                <a16:creationId xmlns:a16="http://schemas.microsoft.com/office/drawing/2014/main" id="{90F2E994-365C-A84D-098C-6E3AE1017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3759" y="5100675"/>
            <a:ext cx="487363" cy="487363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D997112-E857-AD3E-8601-BD89AC3DA796}"/>
              </a:ext>
            </a:extLst>
          </p:cNvPr>
          <p:cNvSpPr txBox="1">
            <a:spLocks/>
          </p:cNvSpPr>
          <p:nvPr/>
        </p:nvSpPr>
        <p:spPr>
          <a:xfrm>
            <a:off x="5966482" y="5851839"/>
            <a:ext cx="5740959" cy="71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2 </a:t>
            </a:r>
            <a:r>
              <a:rPr lang="hr-HR" b="1" dirty="0" err="1"/>
              <a:t>aloud</a:t>
            </a:r>
            <a:r>
              <a:rPr lang="hr-HR" b="1" dirty="0"/>
              <a:t>.</a:t>
            </a:r>
            <a:endParaRPr lang="hr-HR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810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0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build="p"/>
      <p:bldP spid="7" grpId="0" build="p"/>
      <p:bldP spid="10" grpId="0" build="p"/>
      <p:bldP spid="13" grpId="0" build="p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A9B61-0BE4-A7E6-F3DD-74DB3A16C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130" cy="68673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ABFD-EBCF-F3B1-346C-39493BE6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5895" y="292963"/>
            <a:ext cx="5763434" cy="17102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Draw</a:t>
            </a:r>
            <a:r>
              <a:rPr lang="hr-HR" b="1" dirty="0"/>
              <a:t> a table </a:t>
            </a:r>
            <a:r>
              <a:rPr lang="hr-HR" b="1" dirty="0" err="1"/>
              <a:t>like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4.</a:t>
            </a:r>
          </a:p>
          <a:p>
            <a:pPr marL="0" indent="0" algn="just">
              <a:buNone/>
            </a:pPr>
            <a:r>
              <a:rPr lang="hr-HR" b="1" dirty="0"/>
              <a:t> </a:t>
            </a: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teacher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column</a:t>
            </a:r>
            <a:r>
              <a:rPr lang="hr-HR" b="1" dirty="0"/>
              <a:t>.</a:t>
            </a:r>
            <a:endParaRPr lang="hr-HR" b="1" dirty="0">
              <a:sym typeface="Wingdings" panose="05000000000000000000" pitchFamily="2" charset="2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61F548-5EC9-8C8B-76E3-279E9DBB0393}"/>
              </a:ext>
            </a:extLst>
          </p:cNvPr>
          <p:cNvSpPr txBox="1">
            <a:spLocks/>
          </p:cNvSpPr>
          <p:nvPr/>
        </p:nvSpPr>
        <p:spPr>
          <a:xfrm>
            <a:off x="5885895" y="2723744"/>
            <a:ext cx="3533313" cy="818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b="1" dirty="0"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12282-353B-6B4D-AEA4-62DB5F330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8" y="1869710"/>
            <a:ext cx="4413152" cy="268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5_2_pronunciation__task_5_">
            <a:hlinkClick r:id="" action="ppaction://media"/>
            <a:extLst>
              <a:ext uri="{FF2B5EF4-FFF2-40B4-BE49-F238E27FC236}">
                <a16:creationId xmlns:a16="http://schemas.microsoft.com/office/drawing/2014/main" id="{EFF58025-5148-A6F1-91D8-16568E53B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9698" y="2723744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1E7742-2144-FA18-8683-273463C9F99B}"/>
              </a:ext>
            </a:extLst>
          </p:cNvPr>
          <p:cNvSpPr txBox="1"/>
          <p:nvPr/>
        </p:nvSpPr>
        <p:spPr>
          <a:xfrm>
            <a:off x="5798115" y="4052658"/>
            <a:ext cx="5649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Make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2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people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Emma’s</a:t>
            </a:r>
            <a:r>
              <a:rPr lang="hr-HR" sz="2800" b="1" dirty="0"/>
              <a:t> </a:t>
            </a:r>
            <a:r>
              <a:rPr lang="hr-HR" sz="2800" b="1" dirty="0" err="1"/>
              <a:t>school</a:t>
            </a:r>
            <a:r>
              <a:rPr lang="hr-HR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00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9B5D4C-91F5-D8D6-9747-C227E20FE3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095783" cy="687431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22EE7-C809-F230-610E-645F5F607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7522" y="201011"/>
            <a:ext cx="6427433" cy="1760954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Choose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people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Emma’s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practice</a:t>
            </a:r>
            <a:r>
              <a:rPr lang="hr-HR" b="1" dirty="0"/>
              <a:t> </a:t>
            </a:r>
            <a:r>
              <a:rPr lang="hr-HR" b="1" dirty="0" err="1"/>
              <a:t>talking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him</a:t>
            </a:r>
            <a:r>
              <a:rPr lang="hr-HR" b="1" dirty="0"/>
              <a:t>/</a:t>
            </a:r>
            <a:r>
              <a:rPr lang="hr-HR" b="1" dirty="0" err="1"/>
              <a:t>her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/>
              <a:t>Talk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people</a:t>
            </a:r>
            <a:r>
              <a:rPr lang="hr-HR" b="1" dirty="0"/>
              <a:t> </a:t>
            </a:r>
            <a:r>
              <a:rPr lang="hr-HR" b="1" dirty="0" err="1"/>
              <a:t>who</a:t>
            </a:r>
            <a:r>
              <a:rPr lang="hr-HR" b="1" dirty="0"/>
              <a:t> do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jobs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3DDE9B-3DB0-856C-DB21-D5AC50A2B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" y="1724487"/>
            <a:ext cx="5313455" cy="2530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C567E3-D97A-2974-79E3-A5B55FEFA31C}"/>
              </a:ext>
            </a:extLst>
          </p:cNvPr>
          <p:cNvSpPr txBox="1">
            <a:spLocks/>
          </p:cNvSpPr>
          <p:nvPr/>
        </p:nvSpPr>
        <p:spPr>
          <a:xfrm>
            <a:off x="5477521" y="2339481"/>
            <a:ext cx="6427433" cy="1760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Task</a:t>
            </a:r>
            <a:r>
              <a:rPr lang="hr-HR" b="1" dirty="0"/>
              <a:t> L.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Discuss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 </a:t>
            </a: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use</a:t>
            </a:r>
            <a:r>
              <a:rPr lang="hr-HR" b="1" i="1" dirty="0"/>
              <a:t>: </a:t>
            </a:r>
            <a:r>
              <a:rPr lang="hr-HR" b="1" i="1" dirty="0" err="1"/>
              <a:t>Yes</a:t>
            </a:r>
            <a:r>
              <a:rPr lang="hr-HR" b="1" i="1" dirty="0"/>
              <a:t>, </a:t>
            </a:r>
            <a:r>
              <a:rPr lang="hr-HR" b="1" i="1" dirty="0" err="1"/>
              <a:t>they</a:t>
            </a:r>
            <a:r>
              <a:rPr lang="hr-HR" b="1" i="1" dirty="0"/>
              <a:t> do</a:t>
            </a:r>
            <a:r>
              <a:rPr lang="hr-HR" b="1" dirty="0"/>
              <a:t>. </a:t>
            </a:r>
            <a:r>
              <a:rPr lang="hr-HR" b="1" i="1" dirty="0"/>
              <a:t>No, </a:t>
            </a:r>
            <a:r>
              <a:rPr lang="hr-HR" b="1" i="1" dirty="0" err="1"/>
              <a:t>they</a:t>
            </a:r>
            <a:r>
              <a:rPr lang="hr-HR" b="1" i="1" dirty="0"/>
              <a:t> </a:t>
            </a:r>
            <a:r>
              <a:rPr lang="hr-HR" b="1" i="1" dirty="0" err="1"/>
              <a:t>don’t</a:t>
            </a:r>
            <a:r>
              <a:rPr lang="hr-HR" b="1" dirty="0"/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DD4D32D-0D81-3068-9565-596FD6899217}"/>
              </a:ext>
            </a:extLst>
          </p:cNvPr>
          <p:cNvSpPr txBox="1">
            <a:spLocks/>
          </p:cNvSpPr>
          <p:nvPr/>
        </p:nvSpPr>
        <p:spPr>
          <a:xfrm>
            <a:off x="5477521" y="4518519"/>
            <a:ext cx="6427433" cy="1760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Choose</a:t>
            </a:r>
            <a:r>
              <a:rPr lang="hr-HR" b="1" dirty="0"/>
              <a:t>  5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notebook</a:t>
            </a:r>
            <a:r>
              <a:rPr lang="hr-HR" b="1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7AF8BB-62B6-B797-EBB0-2FA79FD98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3" y="2164911"/>
            <a:ext cx="5440106" cy="1955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85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24.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155" y="1345324"/>
            <a:ext cx="4005262" cy="505887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6089524" y="1287261"/>
            <a:ext cx="5690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guess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ending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these</a:t>
            </a:r>
            <a:r>
              <a:rPr lang="hr-HR" sz="2800" b="1" dirty="0"/>
              <a:t> </a:t>
            </a:r>
            <a:r>
              <a:rPr lang="hr-HR" sz="2800" b="1" dirty="0" err="1"/>
              <a:t>jobs</a:t>
            </a:r>
            <a:r>
              <a:rPr lang="hr-HR" sz="2800" b="1" dirty="0"/>
              <a:t>? </a:t>
            </a:r>
            <a:r>
              <a:rPr lang="hr-HR" sz="2800" b="1" dirty="0" err="1"/>
              <a:t>Sort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 on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previous</a:t>
            </a:r>
            <a:r>
              <a:rPr lang="hr-HR" sz="2800" b="1" dirty="0"/>
              <a:t> </a:t>
            </a:r>
            <a:r>
              <a:rPr lang="hr-HR" sz="2800" b="1" dirty="0" err="1"/>
              <a:t>page</a:t>
            </a:r>
            <a:r>
              <a:rPr lang="hr-HR" sz="2800" b="1" dirty="0"/>
              <a:t>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D8EF0-1D38-579C-1FA1-C305C4C8F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" y="2751252"/>
            <a:ext cx="5690587" cy="1355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C3CB8-0F5F-C3BF-A33F-D7355C4AB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" y="2772299"/>
            <a:ext cx="5762161" cy="1382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34B68-68F5-7D9D-E4B0-11D6B532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" y="2032340"/>
            <a:ext cx="5980491" cy="279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813968-8002-D0F7-2DF6-8E46B5F2C9BA}"/>
              </a:ext>
            </a:extLst>
          </p:cNvPr>
          <p:cNvSpPr txBox="1"/>
          <p:nvPr/>
        </p:nvSpPr>
        <p:spPr>
          <a:xfrm>
            <a:off x="6136479" y="3874759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Who </a:t>
            </a:r>
            <a:r>
              <a:rPr lang="hr-HR" sz="2800" b="1" dirty="0" err="1"/>
              <a:t>says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E. 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C14BFC-218F-BC06-E1D3-045CC7203A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"/>
          <a:stretch/>
        </p:blipFill>
        <p:spPr>
          <a:xfrm>
            <a:off x="88223" y="1751261"/>
            <a:ext cx="5817558" cy="356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299CAE-0E6F-B3A2-3B8B-920B88795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" y="1779783"/>
            <a:ext cx="5748933" cy="35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25.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155" y="1372447"/>
            <a:ext cx="4005262" cy="50046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338" y="823720"/>
            <a:ext cx="56905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Copy</a:t>
            </a:r>
            <a:r>
              <a:rPr lang="hr-HR" sz="2800" b="1" dirty="0"/>
              <a:t> </a:t>
            </a:r>
            <a:r>
              <a:rPr lang="hr-HR" sz="2800" b="1" dirty="0" err="1"/>
              <a:t>all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E. </a:t>
            </a:r>
          </a:p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3rd </a:t>
            </a:r>
            <a:r>
              <a:rPr lang="hr-HR" sz="2800" b="1" dirty="0" err="1"/>
              <a:t>person</a:t>
            </a:r>
            <a:r>
              <a:rPr lang="hr-HR" sz="2800" b="1" dirty="0"/>
              <a:t> singular. </a:t>
            </a:r>
          </a:p>
          <a:p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rules</a:t>
            </a:r>
            <a:r>
              <a:rPr lang="hr-HR" sz="2800" b="1" dirty="0"/>
              <a:t> on </a:t>
            </a:r>
            <a:r>
              <a:rPr lang="hr-HR" sz="2800" b="1" dirty="0" err="1"/>
              <a:t>page</a:t>
            </a:r>
            <a:r>
              <a:rPr lang="hr-HR" sz="2800" b="1" dirty="0"/>
              <a:t> 32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book</a:t>
            </a:r>
            <a:r>
              <a:rPr lang="hr-HR" sz="2800" b="1" dirty="0"/>
              <a:t>. </a:t>
            </a:r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379EC-4B05-CF53-84E2-0E3AF5DEE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3" y="1486502"/>
            <a:ext cx="5308427" cy="3870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AB7CD-D3DE-615C-D463-F6A546961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61" y="1860632"/>
            <a:ext cx="2876497" cy="33737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477F83-B665-9AE4-3C33-73090848E15A}"/>
              </a:ext>
            </a:extLst>
          </p:cNvPr>
          <p:cNvSpPr txBox="1"/>
          <p:nvPr/>
        </p:nvSpPr>
        <p:spPr>
          <a:xfrm>
            <a:off x="5885338" y="4692072"/>
            <a:ext cx="5850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senteneces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G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verbs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right</a:t>
            </a:r>
            <a:r>
              <a:rPr lang="hr-HR" sz="2800" b="1" dirty="0"/>
              <a:t> </a:t>
            </a:r>
            <a:r>
              <a:rPr lang="hr-HR" sz="2800" b="1" dirty="0" err="1"/>
              <a:t>column</a:t>
            </a:r>
            <a:r>
              <a:rPr lang="hr-HR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603A6-6E3A-117D-3FCC-6FE4FBD80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4" y="1579210"/>
            <a:ext cx="5539063" cy="361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BE0209-412B-DBD4-7D8A-AF87132C9102}"/>
              </a:ext>
            </a:extLst>
          </p:cNvPr>
          <p:cNvSpPr txBox="1"/>
          <p:nvPr/>
        </p:nvSpPr>
        <p:spPr>
          <a:xfrm>
            <a:off x="5885338" y="5646179"/>
            <a:ext cx="376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026378-1531-4D5D-C40A-7F1D11F6B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5" y="1579210"/>
            <a:ext cx="5539062" cy="362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56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26.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19" y="1372447"/>
            <a:ext cx="3934933" cy="50046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338" y="823720"/>
            <a:ext cx="5690587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WRITING BITES</a:t>
            </a:r>
          </a:p>
          <a:p>
            <a:pPr algn="just"/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b="1" dirty="0">
                <a:solidFill>
                  <a:srgbClr val="FF0000"/>
                </a:solidFill>
              </a:rPr>
              <a:t>THIS IS </a:t>
            </a:r>
            <a:r>
              <a:rPr lang="hr-HR" sz="2400" dirty="0"/>
              <a:t>for singular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THESE ARE </a:t>
            </a:r>
            <a:r>
              <a:rPr lang="hr-HR" sz="2400" dirty="0"/>
              <a:t>for plural.</a:t>
            </a:r>
          </a:p>
          <a:p>
            <a:pPr algn="just"/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THIS IS </a:t>
            </a:r>
            <a:r>
              <a:rPr lang="hr-HR" sz="2400" dirty="0">
                <a:solidFill>
                  <a:schemeClr val="accent1"/>
                </a:solidFill>
              </a:rPr>
              <a:t>koristimo kada je imenica u jednini, a </a:t>
            </a:r>
            <a:r>
              <a:rPr lang="hr-HR" sz="2400" dirty="0">
                <a:solidFill>
                  <a:srgbClr val="FF0000"/>
                </a:solidFill>
              </a:rPr>
              <a:t>THESE ARE </a:t>
            </a:r>
            <a:r>
              <a:rPr lang="hr-HR" sz="2400" dirty="0">
                <a:solidFill>
                  <a:schemeClr val="accent1"/>
                </a:solidFill>
              </a:rPr>
              <a:t>za imenice u množini. 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Circle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59A0F-6BA3-5838-0B97-253F4844C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2142663"/>
            <a:ext cx="5450889" cy="257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A2848-415B-B101-3460-E3B5835F3943}"/>
              </a:ext>
            </a:extLst>
          </p:cNvPr>
          <p:cNvSpPr txBox="1"/>
          <p:nvPr/>
        </p:nvSpPr>
        <p:spPr>
          <a:xfrm>
            <a:off x="5885338" y="4017427"/>
            <a:ext cx="533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704BD-7BAC-4840-DB1C-F5EA0F7E8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0" y="3555490"/>
            <a:ext cx="5112225" cy="1088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B89367-5B2A-5330-9795-7D7B5DB05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1345324"/>
            <a:ext cx="5411203" cy="5072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8C676E-3D31-B885-B78C-3CC4EB86B67C}"/>
              </a:ext>
            </a:extLst>
          </p:cNvPr>
          <p:cNvSpPr txBox="1"/>
          <p:nvPr/>
        </p:nvSpPr>
        <p:spPr>
          <a:xfrm>
            <a:off x="5885338" y="4899745"/>
            <a:ext cx="533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pictures</a:t>
            </a:r>
            <a:r>
              <a:rPr lang="hr-HR" sz="2800" b="1" dirty="0"/>
              <a:t>. </a:t>
            </a:r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example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537768-63ED-3990-0F02-8950A76A183F}"/>
              </a:ext>
            </a:extLst>
          </p:cNvPr>
          <p:cNvSpPr txBox="1"/>
          <p:nvPr/>
        </p:nvSpPr>
        <p:spPr>
          <a:xfrm>
            <a:off x="5885338" y="5880975"/>
            <a:ext cx="533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1C115E-628E-0228-FEE2-13D128A66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" y="1624618"/>
            <a:ext cx="5340139" cy="476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C3A7-412B-17B2-8AC6-097B8DAB4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6" y="571500"/>
            <a:ext cx="5810250" cy="5614341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Revise</a:t>
            </a:r>
            <a:r>
              <a:rPr lang="hr-HR" b="1" dirty="0"/>
              <a:t> </a:t>
            </a:r>
            <a:r>
              <a:rPr lang="hr-HR" b="1" dirty="0" err="1"/>
              <a:t>household</a:t>
            </a:r>
            <a:r>
              <a:rPr lang="hr-HR" b="1" dirty="0"/>
              <a:t> </a:t>
            </a:r>
            <a:r>
              <a:rPr lang="hr-HR" b="1" dirty="0" err="1"/>
              <a:t>chores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rules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2 </a:t>
            </a:r>
            <a:r>
              <a:rPr lang="hr-HR" b="1" dirty="0" err="1"/>
              <a:t>games</a:t>
            </a:r>
            <a:r>
              <a:rPr lang="hr-HR" b="1" dirty="0"/>
              <a:t>. </a:t>
            </a:r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2"/>
              </a:rPr>
              <a:t>https://wordwall.net/play/5140/383/361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3"/>
              </a:rPr>
              <a:t>https://wordwall.net/play/510/637/881</a:t>
            </a:r>
            <a:r>
              <a:rPr lang="hr-HR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11F9FA-83E8-7D63-1275-BB51954935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12977" r="5046" b="59623"/>
          <a:stretch/>
        </p:blipFill>
        <p:spPr>
          <a:xfrm>
            <a:off x="6542472" y="571500"/>
            <a:ext cx="5078398" cy="1447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8252E-B4AE-AE4A-454C-55F35E5210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6988" r="6067" b="26116"/>
          <a:stretch/>
        </p:blipFill>
        <p:spPr>
          <a:xfrm>
            <a:off x="6471451" y="2020778"/>
            <a:ext cx="5149419" cy="1447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CD347-0D53-E986-76F1-31E931FB3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39" y="4186232"/>
            <a:ext cx="4291385" cy="22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7D3C78-DA66-B7AF-23A5-B01AD235A9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742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5FDFB-D6C6-182F-C5C3-4E9769DAE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1002" y="408373"/>
            <a:ext cx="5112798" cy="4722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500" b="1" dirty="0" err="1"/>
              <a:t>Translate</a:t>
            </a:r>
            <a:r>
              <a:rPr lang="hr-HR" sz="2500" b="1" dirty="0"/>
              <a:t>:</a:t>
            </a:r>
          </a:p>
          <a:p>
            <a:pPr marL="0" indent="0">
              <a:buNone/>
            </a:pPr>
            <a:r>
              <a:rPr lang="hr-HR" sz="2500" b="1" dirty="0"/>
              <a:t>a </a:t>
            </a:r>
            <a:r>
              <a:rPr lang="hr-HR" sz="2500" b="1" dirty="0" err="1"/>
              <a:t>head</a:t>
            </a:r>
            <a:r>
              <a:rPr lang="hr-HR" sz="2500" b="1" dirty="0"/>
              <a:t> </a:t>
            </a:r>
            <a:r>
              <a:rPr lang="hr-HR" sz="2500" b="1" dirty="0" err="1"/>
              <a:t>teacher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ravnatelj</a:t>
            </a:r>
            <a:r>
              <a:rPr lang="hr-HR" sz="2500" b="1" dirty="0"/>
              <a:t> </a:t>
            </a:r>
          </a:p>
          <a:p>
            <a:pPr marL="0" indent="0">
              <a:buNone/>
            </a:pPr>
            <a:r>
              <a:rPr lang="hr-HR" sz="2500" b="1" dirty="0"/>
              <a:t>a </a:t>
            </a:r>
            <a:r>
              <a:rPr lang="hr-HR" sz="2500" b="1" dirty="0" err="1"/>
              <a:t>janitor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domar</a:t>
            </a:r>
            <a:r>
              <a:rPr lang="hr-HR" sz="2500" b="1" dirty="0"/>
              <a:t> </a:t>
            </a:r>
          </a:p>
          <a:p>
            <a:pPr marL="0" indent="0">
              <a:buNone/>
            </a:pPr>
            <a:r>
              <a:rPr lang="hr-HR" sz="2500" b="1" dirty="0" err="1"/>
              <a:t>an</a:t>
            </a:r>
            <a:r>
              <a:rPr lang="hr-HR" sz="2500" b="1" dirty="0"/>
              <a:t> IT </a:t>
            </a:r>
            <a:r>
              <a:rPr lang="hr-HR" sz="2500" b="1" dirty="0" err="1"/>
              <a:t>teacher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nastavnik/</a:t>
            </a:r>
            <a:r>
              <a:rPr lang="hr-HR" sz="2500" b="1" dirty="0" err="1">
                <a:solidFill>
                  <a:schemeClr val="accent1"/>
                </a:solidFill>
              </a:rPr>
              <a:t>ca</a:t>
            </a:r>
            <a:r>
              <a:rPr lang="hr-HR" sz="2500" b="1" dirty="0">
                <a:solidFill>
                  <a:schemeClr val="accent1"/>
                </a:solidFill>
              </a:rPr>
              <a:t> informatike </a:t>
            </a:r>
          </a:p>
          <a:p>
            <a:pPr marL="0" indent="0">
              <a:buNone/>
            </a:pPr>
            <a:r>
              <a:rPr lang="hr-HR" sz="2500" b="1" dirty="0"/>
              <a:t>a </a:t>
            </a:r>
            <a:r>
              <a:rPr lang="hr-HR" sz="2500" b="1" dirty="0" err="1"/>
              <a:t>psychologist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psiholog/inja</a:t>
            </a:r>
          </a:p>
          <a:p>
            <a:pPr marL="0" indent="0">
              <a:buNone/>
            </a:pPr>
            <a:r>
              <a:rPr lang="hr-HR" sz="2500" b="1" dirty="0"/>
              <a:t>a </a:t>
            </a:r>
            <a:r>
              <a:rPr lang="hr-HR" sz="2500" b="1" dirty="0" err="1"/>
              <a:t>librarian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knjižničar/ka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D9BAE0-FDA5-D6F5-4C90-A8D02E9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" y="2145272"/>
            <a:ext cx="4412362" cy="2088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40F2DA-65DC-EFD2-ECAF-12C9F525E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" y="1394636"/>
            <a:ext cx="4642143" cy="386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771AA-3DF3-CC75-5A8F-47E216732608}"/>
              </a:ext>
            </a:extLst>
          </p:cNvPr>
          <p:cNvSpPr txBox="1"/>
          <p:nvPr/>
        </p:nvSpPr>
        <p:spPr>
          <a:xfrm>
            <a:off x="6241002" y="5255983"/>
            <a:ext cx="5015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9F66A-D25A-7545-8127-5BD57A5A31B3}"/>
              </a:ext>
            </a:extLst>
          </p:cNvPr>
          <p:cNvSpPr txBox="1"/>
          <p:nvPr/>
        </p:nvSpPr>
        <p:spPr>
          <a:xfrm>
            <a:off x="6241002" y="6188017"/>
            <a:ext cx="5015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223F4-C47B-CD5B-DE88-CB10D0D53FFE}"/>
              </a:ext>
            </a:extLst>
          </p:cNvPr>
          <p:cNvSpPr txBox="1"/>
          <p:nvPr/>
        </p:nvSpPr>
        <p:spPr>
          <a:xfrm>
            <a:off x="1065319" y="1875245"/>
            <a:ext cx="171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An IT </a:t>
            </a:r>
            <a:r>
              <a:rPr lang="hr-HR" dirty="0" err="1">
                <a:solidFill>
                  <a:srgbClr val="FF0000"/>
                </a:solidFill>
              </a:rPr>
              <a:t>teacher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09288-CC3E-54E4-9117-DD9BB69C7230}"/>
              </a:ext>
            </a:extLst>
          </p:cNvPr>
          <p:cNvSpPr txBox="1"/>
          <p:nvPr/>
        </p:nvSpPr>
        <p:spPr>
          <a:xfrm>
            <a:off x="1065319" y="2505062"/>
            <a:ext cx="171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librarian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1975D-716F-41AF-CC48-790CFBBF01F3}"/>
              </a:ext>
            </a:extLst>
          </p:cNvPr>
          <p:cNvSpPr txBox="1"/>
          <p:nvPr/>
        </p:nvSpPr>
        <p:spPr>
          <a:xfrm>
            <a:off x="1065319" y="3234184"/>
            <a:ext cx="171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psychologist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D1C031-14B6-32F6-B427-D25741421985}"/>
              </a:ext>
            </a:extLst>
          </p:cNvPr>
          <p:cNvSpPr txBox="1"/>
          <p:nvPr/>
        </p:nvSpPr>
        <p:spPr>
          <a:xfrm>
            <a:off x="1065318" y="3899698"/>
            <a:ext cx="171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janitor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3B1E9-1B77-CDA3-1A34-CEB634E16A0C}"/>
              </a:ext>
            </a:extLst>
          </p:cNvPr>
          <p:cNvSpPr txBox="1"/>
          <p:nvPr/>
        </p:nvSpPr>
        <p:spPr>
          <a:xfrm>
            <a:off x="1065317" y="4552052"/>
            <a:ext cx="171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head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teacher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951F48-D112-637F-E4B6-194CB4503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0788" cy="685313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8B56C-E7A6-268E-90E7-D65B513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165"/>
            <a:ext cx="5181600" cy="234370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 algn="just">
              <a:buNone/>
            </a:pPr>
            <a:r>
              <a:rPr lang="hr-HR" b="1" dirty="0"/>
              <a:t>Who </a:t>
            </a:r>
            <a:r>
              <a:rPr lang="hr-HR" b="1" dirty="0" err="1"/>
              <a:t>says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?</a:t>
            </a:r>
          </a:p>
          <a:p>
            <a:pPr marL="0" indent="0" algn="just">
              <a:buNone/>
            </a:pPr>
            <a:r>
              <a:rPr lang="hr-HR" b="1" dirty="0"/>
              <a:t> 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401F3-119B-06BF-0FFB-13F44353E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1" y="1123945"/>
            <a:ext cx="4659039" cy="4433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F738AD-AB2D-7F32-C133-011BA3FBB871}"/>
              </a:ext>
            </a:extLst>
          </p:cNvPr>
          <p:cNvSpPr txBox="1"/>
          <p:nvPr/>
        </p:nvSpPr>
        <p:spPr>
          <a:xfrm>
            <a:off x="1841032" y="1954852"/>
            <a:ext cx="16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janitor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E9043-DD4A-D755-C3A2-AFF1402DD2B5}"/>
              </a:ext>
            </a:extLst>
          </p:cNvPr>
          <p:cNvSpPr txBox="1"/>
          <p:nvPr/>
        </p:nvSpPr>
        <p:spPr>
          <a:xfrm>
            <a:off x="3814157" y="2539014"/>
            <a:ext cx="143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an</a:t>
            </a:r>
            <a:r>
              <a:rPr lang="hr-HR" dirty="0">
                <a:solidFill>
                  <a:srgbClr val="FF0000"/>
                </a:solidFill>
              </a:rPr>
              <a:t> IT </a:t>
            </a:r>
            <a:r>
              <a:rPr lang="hr-HR" dirty="0" err="1">
                <a:solidFill>
                  <a:srgbClr val="FF0000"/>
                </a:solidFill>
              </a:rPr>
              <a:t>teacher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FC6FF-5E1A-963D-A869-9C09BCF0AA94}"/>
              </a:ext>
            </a:extLst>
          </p:cNvPr>
          <p:cNvSpPr txBox="1"/>
          <p:nvPr/>
        </p:nvSpPr>
        <p:spPr>
          <a:xfrm>
            <a:off x="2145155" y="3046595"/>
            <a:ext cx="16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librarian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09202-92DB-3F6A-9A12-D2C8A7270EC6}"/>
              </a:ext>
            </a:extLst>
          </p:cNvPr>
          <p:cNvSpPr txBox="1"/>
          <p:nvPr/>
        </p:nvSpPr>
        <p:spPr>
          <a:xfrm>
            <a:off x="3734737" y="3609760"/>
            <a:ext cx="16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head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teacher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92370-55E8-43E3-77AD-A22D2A3E74A6}"/>
              </a:ext>
            </a:extLst>
          </p:cNvPr>
          <p:cNvSpPr txBox="1"/>
          <p:nvPr/>
        </p:nvSpPr>
        <p:spPr>
          <a:xfrm>
            <a:off x="3814157" y="4138338"/>
            <a:ext cx="16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psychologist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7E0F123-AD41-4277-C38C-3FE14908A68F}"/>
              </a:ext>
            </a:extLst>
          </p:cNvPr>
          <p:cNvSpPr txBox="1">
            <a:spLocks/>
          </p:cNvSpPr>
          <p:nvPr/>
        </p:nvSpPr>
        <p:spPr>
          <a:xfrm>
            <a:off x="6172200" y="2622573"/>
            <a:ext cx="5181600" cy="2343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paragraph</a:t>
            </a:r>
            <a:r>
              <a:rPr lang="hr-HR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818AFF-AF36-6328-C87A-B0150770D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2" y="274523"/>
            <a:ext cx="5046514" cy="628280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9A1032-EE65-F45B-30AA-C20BBDD62422}"/>
              </a:ext>
            </a:extLst>
          </p:cNvPr>
          <p:cNvSpPr txBox="1"/>
          <p:nvPr/>
        </p:nvSpPr>
        <p:spPr>
          <a:xfrm>
            <a:off x="321707" y="3156016"/>
            <a:ext cx="2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0F6E0-AA80-4733-D28F-FA1EDEED025D}"/>
              </a:ext>
            </a:extLst>
          </p:cNvPr>
          <p:cNvSpPr txBox="1"/>
          <p:nvPr/>
        </p:nvSpPr>
        <p:spPr>
          <a:xfrm>
            <a:off x="552958" y="5066195"/>
            <a:ext cx="2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F1CAB2-BF48-7748-3E98-314EBC6AB6F3}"/>
              </a:ext>
            </a:extLst>
          </p:cNvPr>
          <p:cNvSpPr txBox="1"/>
          <p:nvPr/>
        </p:nvSpPr>
        <p:spPr>
          <a:xfrm>
            <a:off x="4841920" y="1544482"/>
            <a:ext cx="2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2E00E-1AB7-DFF5-DDBC-145AA26D041A}"/>
              </a:ext>
            </a:extLst>
          </p:cNvPr>
          <p:cNvSpPr txBox="1"/>
          <p:nvPr/>
        </p:nvSpPr>
        <p:spPr>
          <a:xfrm>
            <a:off x="3565626" y="3473198"/>
            <a:ext cx="2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C1863F-FB62-A0B7-A3B9-BCB73BE1F141}"/>
              </a:ext>
            </a:extLst>
          </p:cNvPr>
          <p:cNvSpPr txBox="1"/>
          <p:nvPr/>
        </p:nvSpPr>
        <p:spPr>
          <a:xfrm>
            <a:off x="4715086" y="5429539"/>
            <a:ext cx="2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199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B6B7EF-F36C-D616-00E9-C38EA3F191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583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589CF-A22B-0830-0427-534CC074C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452761"/>
            <a:ext cx="5306627" cy="1846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D09BE-0425-7B6A-CBD2-13F08B462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1" y="1980367"/>
            <a:ext cx="5042451" cy="228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D2374E6-1DC0-4AF8-71E1-85968A184905}"/>
              </a:ext>
            </a:extLst>
          </p:cNvPr>
          <p:cNvSpPr txBox="1">
            <a:spLocks/>
          </p:cNvSpPr>
          <p:nvPr/>
        </p:nvSpPr>
        <p:spPr>
          <a:xfrm>
            <a:off x="6172199" y="1980367"/>
            <a:ext cx="5537448" cy="3648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1 Mrs Black </a:t>
            </a:r>
            <a:r>
              <a:rPr lang="hr-HR" b="1" dirty="0" err="1">
                <a:solidFill>
                  <a:srgbClr val="FF0000"/>
                </a:solidFill>
              </a:rPr>
              <a:t>gets</a:t>
            </a:r>
            <a:r>
              <a:rPr lang="hr-HR" b="1" dirty="0">
                <a:solidFill>
                  <a:srgbClr val="FF0000"/>
                </a:solidFill>
              </a:rPr>
              <a:t> to </a:t>
            </a:r>
            <a:r>
              <a:rPr lang="hr-HR" b="1" dirty="0" err="1">
                <a:solidFill>
                  <a:srgbClr val="FF0000"/>
                </a:solidFill>
              </a:rPr>
              <a:t>school</a:t>
            </a:r>
            <a:r>
              <a:rPr lang="hr-HR" b="1" dirty="0">
                <a:solidFill>
                  <a:srgbClr val="FF0000"/>
                </a:solidFill>
              </a:rPr>
              <a:t> at 8 </a:t>
            </a:r>
            <a:r>
              <a:rPr lang="hr-HR" b="1" dirty="0" err="1">
                <a:solidFill>
                  <a:srgbClr val="FF0000"/>
                </a:solidFill>
              </a:rPr>
              <a:t>every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day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2 Miss </a:t>
            </a:r>
            <a:r>
              <a:rPr lang="hr-HR" b="1" dirty="0" err="1">
                <a:solidFill>
                  <a:srgbClr val="FF0000"/>
                </a:solidFill>
              </a:rPr>
              <a:t>Havilland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works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in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morning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and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in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afternoon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3 </a:t>
            </a:r>
            <a:r>
              <a:rPr lang="hr-HR" b="1" dirty="0" err="1">
                <a:solidFill>
                  <a:srgbClr val="FF0000"/>
                </a:solidFill>
              </a:rPr>
              <a:t>Mr</a:t>
            </a:r>
            <a:r>
              <a:rPr lang="hr-HR" b="1" dirty="0">
                <a:solidFill>
                  <a:srgbClr val="FF0000"/>
                </a:solidFill>
              </a:rPr>
              <a:t> Jones </a:t>
            </a:r>
            <a:r>
              <a:rPr lang="hr-HR" b="1" dirty="0" err="1">
                <a:solidFill>
                  <a:srgbClr val="FF0000"/>
                </a:solidFill>
              </a:rPr>
              <a:t>has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classes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with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teachers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once</a:t>
            </a:r>
            <a:r>
              <a:rPr lang="hr-HR" b="1" dirty="0">
                <a:solidFill>
                  <a:srgbClr val="FF0000"/>
                </a:solidFill>
              </a:rPr>
              <a:t> a </a:t>
            </a:r>
            <a:r>
              <a:rPr lang="hr-HR" b="1" dirty="0" err="1">
                <a:solidFill>
                  <a:srgbClr val="FF0000"/>
                </a:solidFill>
              </a:rPr>
              <a:t>week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4 Mrs </a:t>
            </a:r>
            <a:r>
              <a:rPr lang="hr-HR" b="1" dirty="0" err="1">
                <a:solidFill>
                  <a:srgbClr val="FF0000"/>
                </a:solidFill>
              </a:rPr>
              <a:t>Goldring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comes</a:t>
            </a:r>
            <a:r>
              <a:rPr lang="hr-HR" b="1" dirty="0">
                <a:solidFill>
                  <a:srgbClr val="FF0000"/>
                </a:solidFill>
              </a:rPr>
              <a:t> to </a:t>
            </a:r>
            <a:r>
              <a:rPr lang="hr-HR" b="1" dirty="0" err="1">
                <a:solidFill>
                  <a:srgbClr val="FF0000"/>
                </a:solidFill>
              </a:rPr>
              <a:t>school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three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times</a:t>
            </a:r>
            <a:r>
              <a:rPr lang="hr-HR" b="1" dirty="0">
                <a:solidFill>
                  <a:srgbClr val="FF0000"/>
                </a:solidFill>
              </a:rPr>
              <a:t> a </a:t>
            </a:r>
            <a:r>
              <a:rPr lang="hr-HR" b="1" dirty="0" err="1">
                <a:solidFill>
                  <a:srgbClr val="FF0000"/>
                </a:solidFill>
              </a:rPr>
              <a:t>week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5 </a:t>
            </a:r>
            <a:r>
              <a:rPr lang="hr-HR" b="1" dirty="0" err="1">
                <a:solidFill>
                  <a:srgbClr val="FF0000"/>
                </a:solidFill>
              </a:rPr>
              <a:t>Mr</a:t>
            </a:r>
            <a:r>
              <a:rPr lang="hr-HR" b="1" dirty="0">
                <a:solidFill>
                  <a:srgbClr val="FF0000"/>
                </a:solidFill>
              </a:rPr>
              <a:t> Jenkins </a:t>
            </a:r>
            <a:r>
              <a:rPr lang="hr-HR" b="1" dirty="0" err="1">
                <a:solidFill>
                  <a:srgbClr val="FF0000"/>
                </a:solidFill>
              </a:rPr>
              <a:t>turns</a:t>
            </a:r>
            <a:r>
              <a:rPr lang="hr-HR" b="1" dirty="0">
                <a:solidFill>
                  <a:srgbClr val="FF0000"/>
                </a:solidFill>
              </a:rPr>
              <a:t> on </a:t>
            </a:r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heating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in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winter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55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B6B7EF-F36C-D616-00E9-C38EA3F191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583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589CF-A22B-0830-0427-534CC074C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452760"/>
            <a:ext cx="5537448" cy="13893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b="1" dirty="0" err="1"/>
              <a:t>Find</a:t>
            </a:r>
            <a:r>
              <a:rPr lang="hr-HR" sz="2400" b="1" dirty="0"/>
              <a:t> </a:t>
            </a:r>
            <a:r>
              <a:rPr lang="hr-HR" sz="2400" b="1" dirty="0" err="1"/>
              <a:t>pairs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Task</a:t>
            </a:r>
            <a:r>
              <a:rPr lang="hr-HR" sz="2400" b="1" dirty="0"/>
              <a:t> E. </a:t>
            </a:r>
          </a:p>
          <a:p>
            <a:pPr marL="0" indent="0" algn="just">
              <a:buNone/>
            </a:pPr>
            <a:r>
              <a:rPr lang="hr-HR" sz="2400" b="1" dirty="0" err="1"/>
              <a:t>Translate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words</a:t>
            </a:r>
            <a:r>
              <a:rPr lang="hr-HR" sz="2400" b="1" dirty="0"/>
              <a:t>. </a:t>
            </a:r>
          </a:p>
          <a:p>
            <a:pPr marL="0" indent="0" algn="just">
              <a:buNone/>
            </a:pPr>
            <a:r>
              <a:rPr lang="hr-HR" sz="2400" b="1" dirty="0" err="1"/>
              <a:t>Copy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pairs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your</a:t>
            </a:r>
            <a:r>
              <a:rPr lang="hr-HR" sz="2400" b="1" dirty="0"/>
              <a:t> </a:t>
            </a:r>
            <a:r>
              <a:rPr lang="hr-HR" sz="2400" b="1" dirty="0" err="1"/>
              <a:t>notebook</a:t>
            </a:r>
            <a:r>
              <a:rPr lang="hr-HR" sz="2400" b="1" dirty="0"/>
              <a:t>.</a:t>
            </a:r>
          </a:p>
          <a:p>
            <a:pPr marL="0" indent="0" algn="just">
              <a:buNone/>
            </a:pPr>
            <a:endParaRPr lang="hr-HR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A3D3E-9D24-EA38-6F24-63226D1F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" y="1485576"/>
            <a:ext cx="4663970" cy="300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53BF05-013B-633D-25A0-47885936204B}"/>
              </a:ext>
            </a:extLst>
          </p:cNvPr>
          <p:cNvSpPr txBox="1"/>
          <p:nvPr/>
        </p:nvSpPr>
        <p:spPr>
          <a:xfrm>
            <a:off x="6172199" y="1989161"/>
            <a:ext cx="514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74B4FD-2097-C359-B78E-A0AE2EFB8E31}"/>
              </a:ext>
            </a:extLst>
          </p:cNvPr>
          <p:cNvCxnSpPr/>
          <p:nvPr/>
        </p:nvCxnSpPr>
        <p:spPr>
          <a:xfrm>
            <a:off x="1855433" y="2192784"/>
            <a:ext cx="1145219" cy="3728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917F6C-FB74-79CD-9416-6A77A317E8F1}"/>
              </a:ext>
            </a:extLst>
          </p:cNvPr>
          <p:cNvCxnSpPr>
            <a:cxnSpLocks/>
          </p:cNvCxnSpPr>
          <p:nvPr/>
        </p:nvCxnSpPr>
        <p:spPr>
          <a:xfrm>
            <a:off x="1282823" y="2592280"/>
            <a:ext cx="1779973" cy="836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A6C439-6F15-6F27-0796-BC29D85C243D}"/>
              </a:ext>
            </a:extLst>
          </p:cNvPr>
          <p:cNvCxnSpPr>
            <a:cxnSpLocks/>
          </p:cNvCxnSpPr>
          <p:nvPr/>
        </p:nvCxnSpPr>
        <p:spPr>
          <a:xfrm flipV="1">
            <a:off x="1535837" y="2166151"/>
            <a:ext cx="1464815" cy="8444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D8939D-EE90-AACB-349D-72E0F2F0E199}"/>
              </a:ext>
            </a:extLst>
          </p:cNvPr>
          <p:cNvCxnSpPr>
            <a:cxnSpLocks/>
          </p:cNvCxnSpPr>
          <p:nvPr/>
        </p:nvCxnSpPr>
        <p:spPr>
          <a:xfrm>
            <a:off x="1308347" y="3401256"/>
            <a:ext cx="1754449" cy="917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1E8482-ACE8-2E2D-2A6E-D4F0A73A00C1}"/>
              </a:ext>
            </a:extLst>
          </p:cNvPr>
          <p:cNvCxnSpPr>
            <a:cxnSpLocks/>
          </p:cNvCxnSpPr>
          <p:nvPr/>
        </p:nvCxnSpPr>
        <p:spPr>
          <a:xfrm flipV="1">
            <a:off x="1817680" y="3037273"/>
            <a:ext cx="1182972" cy="8178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1EE43E-FA93-9C2D-8BE1-A23232D7D5AE}"/>
              </a:ext>
            </a:extLst>
          </p:cNvPr>
          <p:cNvCxnSpPr>
            <a:cxnSpLocks/>
          </p:cNvCxnSpPr>
          <p:nvPr/>
        </p:nvCxnSpPr>
        <p:spPr>
          <a:xfrm flipV="1">
            <a:off x="1600199" y="3881762"/>
            <a:ext cx="1400453" cy="3739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2B6B8CC-BA7F-6F19-99F7-12CD0509293D}"/>
              </a:ext>
            </a:extLst>
          </p:cNvPr>
          <p:cNvSpPr txBox="1"/>
          <p:nvPr/>
        </p:nvSpPr>
        <p:spPr>
          <a:xfrm>
            <a:off x="6125167" y="2659417"/>
            <a:ext cx="573275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b="1" dirty="0" err="1"/>
              <a:t>interactive</a:t>
            </a:r>
            <a:r>
              <a:rPr lang="hr-HR" sz="2500" b="1" dirty="0"/>
              <a:t> </a:t>
            </a:r>
            <a:r>
              <a:rPr lang="hr-HR" sz="2500" b="1" dirty="0" err="1"/>
              <a:t>whiteboard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pametna ploča </a:t>
            </a:r>
          </a:p>
          <a:p>
            <a:r>
              <a:rPr lang="hr-HR" sz="2500" b="1" dirty="0"/>
              <a:t>front gate – </a:t>
            </a:r>
            <a:r>
              <a:rPr lang="hr-HR" sz="2500" b="1" dirty="0">
                <a:solidFill>
                  <a:schemeClr val="accent1"/>
                </a:solidFill>
              </a:rPr>
              <a:t>glavni ulaz</a:t>
            </a:r>
          </a:p>
          <a:p>
            <a:r>
              <a:rPr lang="hr-HR" sz="2500" b="1" dirty="0" err="1"/>
              <a:t>broken</a:t>
            </a:r>
            <a:r>
              <a:rPr lang="hr-HR" sz="2500" b="1" dirty="0"/>
              <a:t> </a:t>
            </a:r>
            <a:r>
              <a:rPr lang="hr-HR" sz="2500" b="1" dirty="0" err="1"/>
              <a:t>chairs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slomljene stolice </a:t>
            </a:r>
          </a:p>
          <a:p>
            <a:r>
              <a:rPr lang="hr-HR" sz="2500" b="1" dirty="0" err="1"/>
              <a:t>telephone</a:t>
            </a:r>
            <a:r>
              <a:rPr lang="hr-HR" sz="2500" b="1" dirty="0"/>
              <a:t> </a:t>
            </a:r>
            <a:r>
              <a:rPr lang="hr-HR" sz="2500" b="1" dirty="0" err="1"/>
              <a:t>calls</a:t>
            </a:r>
            <a:r>
              <a:rPr lang="hr-HR" sz="2500" b="1" dirty="0"/>
              <a:t> – </a:t>
            </a:r>
            <a:r>
              <a:rPr lang="hr-HR" sz="2500" b="1" dirty="0">
                <a:solidFill>
                  <a:schemeClr val="accent1"/>
                </a:solidFill>
              </a:rPr>
              <a:t>telefonski pozivi</a:t>
            </a:r>
          </a:p>
          <a:p>
            <a:r>
              <a:rPr lang="hr-HR" sz="2500" b="1" dirty="0" err="1"/>
              <a:t>reading</a:t>
            </a:r>
            <a:r>
              <a:rPr lang="hr-HR" sz="2500" b="1" dirty="0"/>
              <a:t> list – </a:t>
            </a:r>
            <a:r>
              <a:rPr lang="hr-HR" sz="2500" b="1" dirty="0">
                <a:solidFill>
                  <a:schemeClr val="accent1"/>
                </a:solidFill>
              </a:rPr>
              <a:t>popis djela za lektiru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54E7F6-32BD-3A22-2B76-D1C0DDCF5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7" y="424941"/>
            <a:ext cx="4166868" cy="6042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3BAE3C-19C3-EED0-C13A-BED40FCAAFCA}"/>
              </a:ext>
            </a:extLst>
          </p:cNvPr>
          <p:cNvSpPr txBox="1"/>
          <p:nvPr/>
        </p:nvSpPr>
        <p:spPr>
          <a:xfrm>
            <a:off x="6172199" y="4820856"/>
            <a:ext cx="5067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Circle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correct</a:t>
            </a:r>
            <a:r>
              <a:rPr lang="hr-HR" sz="2400" b="1" dirty="0"/>
              <a:t> </a:t>
            </a:r>
            <a:r>
              <a:rPr lang="hr-HR" sz="2400" b="1" dirty="0" err="1"/>
              <a:t>answer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Task</a:t>
            </a:r>
            <a:r>
              <a:rPr lang="hr-HR" sz="2400" b="1" dirty="0"/>
              <a:t> F. </a:t>
            </a:r>
            <a:r>
              <a:rPr lang="hr-HR" sz="2400" b="1" dirty="0" err="1"/>
              <a:t>Then</a:t>
            </a:r>
            <a:r>
              <a:rPr lang="hr-HR" sz="2400" b="1" dirty="0"/>
              <a:t> </a:t>
            </a:r>
            <a:r>
              <a:rPr lang="hr-HR" sz="2400" b="1" dirty="0" err="1"/>
              <a:t>read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text</a:t>
            </a:r>
            <a:r>
              <a:rPr lang="hr-HR" sz="2400" b="1" dirty="0"/>
              <a:t> </a:t>
            </a:r>
            <a:r>
              <a:rPr lang="hr-HR" sz="2400" b="1" dirty="0" err="1"/>
              <a:t>once</a:t>
            </a:r>
            <a:r>
              <a:rPr lang="hr-HR" sz="2400" b="1" dirty="0"/>
              <a:t> </a:t>
            </a:r>
            <a:r>
              <a:rPr lang="hr-HR" sz="2400" b="1" dirty="0" err="1"/>
              <a:t>again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check</a:t>
            </a:r>
            <a:r>
              <a:rPr lang="hr-HR" sz="2400" b="1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90FA81-0232-4634-ECD4-2CE4AF51647A}"/>
              </a:ext>
            </a:extLst>
          </p:cNvPr>
          <p:cNvSpPr txBox="1"/>
          <p:nvPr/>
        </p:nvSpPr>
        <p:spPr>
          <a:xfrm>
            <a:off x="6172199" y="6205851"/>
            <a:ext cx="506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A7BDD2-C831-7F7B-1AD9-13158DDF8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4" y="1371729"/>
            <a:ext cx="524813" cy="3305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DCE51D-1C06-623F-E7B6-D2C8DC8B3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3" y="2007647"/>
            <a:ext cx="541858" cy="3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D1555C-4BA8-B182-BCD3-C2C6C0861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2" y="3252186"/>
            <a:ext cx="520998" cy="328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D29D71-E257-795E-63A4-1542C6792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8" y="4237976"/>
            <a:ext cx="487012" cy="3067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492F1F-E2A6-4460-2C0E-18F7F2DFA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5" y="5190413"/>
            <a:ext cx="487012" cy="3067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32133C-F0B9-04FD-D9B0-C79A02196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8" y="6125807"/>
            <a:ext cx="487012" cy="3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23.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854" y="1156130"/>
            <a:ext cx="3856998" cy="557843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6105845" y="340176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Find</a:t>
            </a:r>
            <a:r>
              <a:rPr lang="hr-HR" sz="2800" b="1" dirty="0"/>
              <a:t> 12 </a:t>
            </a:r>
            <a:r>
              <a:rPr lang="hr-HR" sz="2800" b="1" dirty="0" err="1"/>
              <a:t>jobs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5F210-5952-6918-735F-13AD529DB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8" y="1601365"/>
            <a:ext cx="4938188" cy="4595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DFB42-7A72-159F-9CFF-FE43E3BC6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9" y="1681382"/>
            <a:ext cx="4915326" cy="443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33766F-B624-A3EC-F3E6-69B71A7C4932}"/>
              </a:ext>
            </a:extLst>
          </p:cNvPr>
          <p:cNvSpPr txBox="1"/>
          <p:nvPr/>
        </p:nvSpPr>
        <p:spPr>
          <a:xfrm>
            <a:off x="6105845" y="1840808"/>
            <a:ext cx="56905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Finish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sort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jobs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 </a:t>
            </a:r>
          </a:p>
          <a:p>
            <a:pPr algn="just"/>
            <a:endParaRPr lang="hr-HR" sz="2800" b="1" dirty="0"/>
          </a:p>
          <a:p>
            <a:r>
              <a:rPr lang="hr-HR" sz="2400" dirty="0" err="1">
                <a:solidFill>
                  <a:srgbClr val="FF0000"/>
                </a:solidFill>
              </a:rPr>
              <a:t>Remember</a:t>
            </a:r>
            <a:r>
              <a:rPr lang="hr-HR" sz="2400" dirty="0">
                <a:solidFill>
                  <a:srgbClr val="FF0000"/>
                </a:solidFill>
              </a:rPr>
              <a:t>! </a:t>
            </a:r>
            <a:r>
              <a:rPr lang="hr-HR" sz="2400" dirty="0">
                <a:sym typeface="Wingdings" panose="05000000000000000000" pitchFamily="2" charset="2"/>
              </a:rPr>
              <a:t> </a:t>
            </a:r>
            <a:r>
              <a:rPr lang="hr-HR" sz="2400" dirty="0" err="1">
                <a:sym typeface="Wingdings" panose="05000000000000000000" pitchFamily="2" charset="2"/>
              </a:rPr>
              <a:t>We</a:t>
            </a:r>
            <a:r>
              <a:rPr lang="hr-HR" sz="2400" dirty="0">
                <a:sym typeface="Wingdings" panose="05000000000000000000" pitchFamily="2" charset="2"/>
              </a:rPr>
              <a:t> put </a:t>
            </a:r>
            <a:r>
              <a:rPr lang="hr-H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dirty="0" err="1">
                <a:sym typeface="Wingdings" panose="05000000000000000000" pitchFamily="2" charset="2"/>
              </a:rPr>
              <a:t>or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AN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dirty="0" err="1">
                <a:sym typeface="Wingdings" panose="05000000000000000000" pitchFamily="2" charset="2"/>
              </a:rPr>
              <a:t>in</a:t>
            </a:r>
            <a:r>
              <a:rPr lang="hr-HR" sz="2400" dirty="0">
                <a:sym typeface="Wingdings" panose="05000000000000000000" pitchFamily="2" charset="2"/>
              </a:rPr>
              <a:t> front </a:t>
            </a:r>
            <a:r>
              <a:rPr lang="hr-HR" sz="2400" dirty="0" err="1">
                <a:sym typeface="Wingdings" panose="05000000000000000000" pitchFamily="2" charset="2"/>
              </a:rPr>
              <a:t>of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dirty="0" err="1">
                <a:sym typeface="Wingdings" panose="05000000000000000000" pitchFamily="2" charset="2"/>
              </a:rPr>
              <a:t>the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r>
              <a:rPr lang="hr-HR" sz="2400" dirty="0" err="1">
                <a:sym typeface="Wingdings" panose="05000000000000000000" pitchFamily="2" charset="2"/>
              </a:rPr>
              <a:t>job</a:t>
            </a:r>
            <a:r>
              <a:rPr lang="hr-HR" sz="2400" dirty="0">
                <a:sym typeface="Wingdings" panose="05000000000000000000" pitchFamily="2" charset="2"/>
              </a:rPr>
              <a:t>/</a:t>
            </a:r>
            <a:r>
              <a:rPr lang="hr-HR" sz="2400" dirty="0" err="1">
                <a:sym typeface="Wingdings" panose="05000000000000000000" pitchFamily="2" charset="2"/>
              </a:rPr>
              <a:t>profession</a:t>
            </a:r>
            <a:r>
              <a:rPr lang="hr-HR" sz="2400" dirty="0">
                <a:sym typeface="Wingdings" panose="05000000000000000000" pitchFamily="2" charset="2"/>
              </a:rPr>
              <a:t>.</a:t>
            </a:r>
          </a:p>
          <a:p>
            <a:r>
              <a:rPr lang="hr-HR" sz="2400" dirty="0">
                <a:solidFill>
                  <a:schemeClr val="accent1"/>
                </a:solidFill>
                <a:sym typeface="Wingdings" panose="05000000000000000000" pitchFamily="2" charset="2"/>
              </a:rPr>
              <a:t>Ispred naziva zanimanja dodajemo član A ili AN.</a:t>
            </a:r>
            <a:endParaRPr lang="hr-HR" sz="2400" dirty="0">
              <a:solidFill>
                <a:schemeClr val="accent1"/>
              </a:solidFill>
            </a:endParaRP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8C09F4-B54E-BFCD-AE5B-8652A0971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" y="2383909"/>
            <a:ext cx="5849644" cy="2872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59D6DE-43F4-647C-CA3F-E26E92DD7300}"/>
              </a:ext>
            </a:extLst>
          </p:cNvPr>
          <p:cNvSpPr txBox="1"/>
          <p:nvPr/>
        </p:nvSpPr>
        <p:spPr>
          <a:xfrm>
            <a:off x="357419" y="3518585"/>
            <a:ext cx="106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farmer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7D6E08-089D-D195-28E6-CD0B58CF4315}"/>
              </a:ext>
            </a:extLst>
          </p:cNvPr>
          <p:cNvSpPr txBox="1"/>
          <p:nvPr/>
        </p:nvSpPr>
        <p:spPr>
          <a:xfrm>
            <a:off x="333170" y="3824919"/>
            <a:ext cx="106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teacher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1D4439-4B73-5FBC-4068-A4A74A323741}"/>
              </a:ext>
            </a:extLst>
          </p:cNvPr>
          <p:cNvSpPr txBox="1"/>
          <p:nvPr/>
        </p:nvSpPr>
        <p:spPr>
          <a:xfrm>
            <a:off x="1331495" y="3256310"/>
            <a:ext cx="137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an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ecologist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80EB7E-28DD-3C1C-89BA-1E29ABA72D5E}"/>
              </a:ext>
            </a:extLst>
          </p:cNvPr>
          <p:cNvSpPr txBox="1"/>
          <p:nvPr/>
        </p:nvSpPr>
        <p:spPr>
          <a:xfrm>
            <a:off x="1320064" y="3540450"/>
            <a:ext cx="137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psycologist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66CDD1-BB1D-CE0D-918A-B3A036E0D1B4}"/>
              </a:ext>
            </a:extLst>
          </p:cNvPr>
          <p:cNvSpPr txBox="1"/>
          <p:nvPr/>
        </p:nvSpPr>
        <p:spPr>
          <a:xfrm>
            <a:off x="2505865" y="3237401"/>
            <a:ext cx="1157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librarian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7790B8-18A9-4741-04E1-CC5B9FDF3489}"/>
              </a:ext>
            </a:extLst>
          </p:cNvPr>
          <p:cNvSpPr txBox="1"/>
          <p:nvPr/>
        </p:nvSpPr>
        <p:spPr>
          <a:xfrm>
            <a:off x="2473299" y="3548748"/>
            <a:ext cx="137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politician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8DFB3-52B0-018B-8BCA-422DFE491C0B}"/>
              </a:ext>
            </a:extLst>
          </p:cNvPr>
          <p:cNvSpPr txBox="1"/>
          <p:nvPr/>
        </p:nvSpPr>
        <p:spPr>
          <a:xfrm>
            <a:off x="2427190" y="3872134"/>
            <a:ext cx="137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an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elecrtician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52586C-4661-8CB0-D331-CBF48E516DAE}"/>
              </a:ext>
            </a:extLst>
          </p:cNvPr>
          <p:cNvSpPr txBox="1"/>
          <p:nvPr/>
        </p:nvSpPr>
        <p:spPr>
          <a:xfrm>
            <a:off x="3663360" y="3251431"/>
            <a:ext cx="1170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conductor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744050-71B6-FF6F-AE6E-BA00C7D1C22C}"/>
              </a:ext>
            </a:extLst>
          </p:cNvPr>
          <p:cNvSpPr txBox="1"/>
          <p:nvPr/>
        </p:nvSpPr>
        <p:spPr>
          <a:xfrm>
            <a:off x="3718940" y="3529431"/>
            <a:ext cx="98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janitor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5742A2-6DED-95AA-7CF6-D74B0782A6A9}"/>
              </a:ext>
            </a:extLst>
          </p:cNvPr>
          <p:cNvSpPr txBox="1"/>
          <p:nvPr/>
        </p:nvSpPr>
        <p:spPr>
          <a:xfrm>
            <a:off x="4865224" y="3259723"/>
            <a:ext cx="107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0CD49A-43A7-21A4-600C-0C0700F0449C}"/>
              </a:ext>
            </a:extLst>
          </p:cNvPr>
          <p:cNvSpPr txBox="1"/>
          <p:nvPr/>
        </p:nvSpPr>
        <p:spPr>
          <a:xfrm>
            <a:off x="4729886" y="3559708"/>
            <a:ext cx="1170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postman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5056E0-C395-429C-618A-C8400D35540D}"/>
              </a:ext>
            </a:extLst>
          </p:cNvPr>
          <p:cNvSpPr txBox="1"/>
          <p:nvPr/>
        </p:nvSpPr>
        <p:spPr>
          <a:xfrm>
            <a:off x="4731210" y="3879004"/>
            <a:ext cx="137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</a:t>
            </a:r>
            <a:r>
              <a:rPr lang="hr-HR" sz="1600" dirty="0" err="1">
                <a:solidFill>
                  <a:srgbClr val="FF0000"/>
                </a:solidFill>
              </a:rPr>
              <a:t>detective</a:t>
            </a:r>
            <a:endParaRPr lang="hr-H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A9B61-0BE4-A7E6-F3DD-74DB3A16C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130" cy="68673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ABFD-EBCF-F3B1-346C-39493BE6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7130" y="292963"/>
            <a:ext cx="6543235" cy="646294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>
                <a:solidFill>
                  <a:schemeClr val="accent2"/>
                </a:solidFill>
              </a:rPr>
              <a:t>LANGUAGE FOCUS</a:t>
            </a:r>
            <a:endParaRPr lang="hr-HR" b="1" dirty="0"/>
          </a:p>
          <a:p>
            <a:pPr marL="0" indent="0" algn="just">
              <a:buNone/>
            </a:pPr>
            <a:r>
              <a:rPr lang="hr-HR" sz="2400" dirty="0" err="1"/>
              <a:t>We</a:t>
            </a:r>
            <a:r>
              <a:rPr lang="hr-HR" sz="2400" dirty="0"/>
              <a:t> use </a:t>
            </a:r>
            <a:r>
              <a:rPr lang="hr-HR" sz="2400" b="1" dirty="0" err="1"/>
              <a:t>Present</a:t>
            </a:r>
            <a:r>
              <a:rPr lang="hr-HR" sz="2400" b="1" dirty="0"/>
              <a:t> </a:t>
            </a:r>
            <a:r>
              <a:rPr lang="hr-HR" sz="2400" b="1" dirty="0" err="1"/>
              <a:t>Simple</a:t>
            </a:r>
            <a:r>
              <a:rPr lang="hr-HR" sz="2400" b="1" dirty="0"/>
              <a:t> </a:t>
            </a:r>
            <a:r>
              <a:rPr lang="hr-HR" sz="2400" dirty="0"/>
              <a:t>to talk </a:t>
            </a:r>
            <a:r>
              <a:rPr lang="hr-HR" sz="2400" dirty="0" err="1"/>
              <a:t>about</a:t>
            </a:r>
            <a:r>
              <a:rPr lang="hr-HR" sz="2400" dirty="0"/>
              <a:t> </a:t>
            </a:r>
            <a:r>
              <a:rPr lang="hr-HR" sz="2400" dirty="0" err="1"/>
              <a:t>regular</a:t>
            </a:r>
            <a:r>
              <a:rPr lang="hr-HR" sz="2400" dirty="0"/>
              <a:t> </a:t>
            </a:r>
            <a:r>
              <a:rPr lang="hr-HR" sz="2400" dirty="0" err="1"/>
              <a:t>activities</a:t>
            </a:r>
            <a:r>
              <a:rPr lang="hr-HR" sz="2400" dirty="0"/>
              <a:t>.</a:t>
            </a:r>
          </a:p>
          <a:p>
            <a:pPr marL="0" indent="0">
              <a:buNone/>
            </a:pPr>
            <a:r>
              <a:rPr lang="hr-HR" sz="2400" dirty="0" err="1">
                <a:solidFill>
                  <a:schemeClr val="accent1"/>
                </a:solidFill>
              </a:rPr>
              <a:t>Present</a:t>
            </a:r>
            <a:r>
              <a:rPr lang="hr-HR" sz="2400" dirty="0">
                <a:solidFill>
                  <a:schemeClr val="accent1"/>
                </a:solidFill>
              </a:rPr>
              <a:t> </a:t>
            </a:r>
            <a:r>
              <a:rPr lang="hr-HR" sz="2400" dirty="0" err="1">
                <a:solidFill>
                  <a:schemeClr val="accent1"/>
                </a:solidFill>
              </a:rPr>
              <a:t>Simple</a:t>
            </a:r>
            <a:r>
              <a:rPr lang="hr-HR" sz="2400" dirty="0">
                <a:solidFill>
                  <a:schemeClr val="accent1"/>
                </a:solidFill>
              </a:rPr>
              <a:t>, glagolsko vrijeme za izricanje sadašnjosti, koristimo za izricanje radnji koje se događaju svakodnevno, tj. redovito.</a:t>
            </a:r>
          </a:p>
          <a:p>
            <a:pPr marL="0" indent="0" algn="just">
              <a:buNone/>
            </a:pP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sz="2400" b="1" dirty="0"/>
              <a:t>I / You / </a:t>
            </a:r>
            <a:r>
              <a:rPr lang="hr-HR" sz="2400" b="1" dirty="0" err="1"/>
              <a:t>We</a:t>
            </a:r>
            <a:r>
              <a:rPr lang="hr-HR" sz="2400" b="1" dirty="0"/>
              <a:t> / </a:t>
            </a:r>
            <a:r>
              <a:rPr lang="hr-HR" sz="2400" b="1" dirty="0" err="1"/>
              <a:t>They</a:t>
            </a:r>
            <a:r>
              <a:rPr lang="hr-HR" sz="2400" b="1" dirty="0">
                <a:solidFill>
                  <a:schemeClr val="accent1"/>
                </a:solidFill>
              </a:rPr>
              <a:t>  </a:t>
            </a:r>
            <a:r>
              <a:rPr lang="hr-HR" sz="2400" b="1" dirty="0" err="1">
                <a:solidFill>
                  <a:srgbClr val="FF0000"/>
                </a:solidFill>
              </a:rPr>
              <a:t>come</a:t>
            </a:r>
            <a:r>
              <a:rPr lang="hr-HR" sz="2400" b="1" dirty="0">
                <a:solidFill>
                  <a:schemeClr val="accent1"/>
                </a:solidFill>
              </a:rPr>
              <a:t> </a:t>
            </a:r>
            <a:r>
              <a:rPr lang="hr-HR" sz="2400" b="1" dirty="0"/>
              <a:t>to </a:t>
            </a:r>
            <a:r>
              <a:rPr lang="hr-HR" sz="2400" b="1" dirty="0" err="1"/>
              <a:t>school</a:t>
            </a:r>
            <a:r>
              <a:rPr lang="hr-HR" sz="2400" b="1" dirty="0"/>
              <a:t> at 8 </a:t>
            </a:r>
            <a:r>
              <a:rPr lang="hr-HR" sz="2400" b="1" dirty="0" err="1"/>
              <a:t>every</a:t>
            </a:r>
            <a:r>
              <a:rPr lang="hr-HR" sz="2400" b="1" dirty="0"/>
              <a:t> </a:t>
            </a:r>
            <a:r>
              <a:rPr lang="hr-HR" sz="2400" b="1" dirty="0" err="1"/>
              <a:t>day</a:t>
            </a:r>
            <a:r>
              <a:rPr lang="hr-HR" sz="2400" b="1" dirty="0"/>
              <a:t>.</a:t>
            </a:r>
          </a:p>
          <a:p>
            <a:pPr marL="0" indent="0" algn="just">
              <a:buNone/>
            </a:pPr>
            <a:r>
              <a:rPr lang="hr-HR" sz="2400" b="1" dirty="0"/>
              <a:t>He/</a:t>
            </a:r>
            <a:r>
              <a:rPr lang="hr-HR" sz="2400" b="1" dirty="0" err="1"/>
              <a:t>She</a:t>
            </a:r>
            <a:r>
              <a:rPr lang="hr-HR" sz="2400" b="1" dirty="0"/>
              <a:t>/ </a:t>
            </a:r>
            <a:r>
              <a:rPr lang="hr-HR" sz="2400" b="1" dirty="0" err="1"/>
              <a:t>It</a:t>
            </a:r>
            <a:r>
              <a:rPr lang="hr-HR" sz="2400" b="1" dirty="0"/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comes</a:t>
            </a:r>
            <a:r>
              <a:rPr lang="hr-HR" sz="2400" b="1" dirty="0"/>
              <a:t> to </a:t>
            </a:r>
            <a:r>
              <a:rPr lang="hr-HR" sz="2400" b="1" dirty="0" err="1"/>
              <a:t>school</a:t>
            </a:r>
            <a:r>
              <a:rPr lang="hr-HR" sz="2400" b="1" dirty="0"/>
              <a:t> late.</a:t>
            </a:r>
          </a:p>
          <a:p>
            <a:pPr marL="0" indent="0" algn="just">
              <a:buNone/>
            </a:pP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add</a:t>
            </a:r>
            <a:r>
              <a:rPr lang="hr-HR" sz="2400" dirty="0"/>
              <a:t>  </a:t>
            </a:r>
            <a:r>
              <a:rPr lang="hr-HR" sz="2400" dirty="0">
                <a:solidFill>
                  <a:srgbClr val="FF0000"/>
                </a:solidFill>
              </a:rPr>
              <a:t>–s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–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3rd </a:t>
            </a:r>
            <a:r>
              <a:rPr lang="hr-HR" sz="2400" dirty="0" err="1"/>
              <a:t>person</a:t>
            </a:r>
            <a:r>
              <a:rPr lang="hr-HR" sz="2400" dirty="0"/>
              <a:t> singular. </a:t>
            </a:r>
            <a:r>
              <a:rPr lang="hr-HR" sz="2400" dirty="0">
                <a:solidFill>
                  <a:schemeClr val="accent1"/>
                </a:solidFill>
              </a:rPr>
              <a:t>Dodajemo nastavak </a:t>
            </a:r>
            <a:r>
              <a:rPr lang="hr-HR" sz="2400" dirty="0">
                <a:solidFill>
                  <a:srgbClr val="FF0000"/>
                </a:solidFill>
              </a:rPr>
              <a:t>–s</a:t>
            </a:r>
            <a:r>
              <a:rPr lang="hr-HR" sz="2400" dirty="0">
                <a:solidFill>
                  <a:schemeClr val="accent1"/>
                </a:solidFill>
              </a:rPr>
              <a:t> ili </a:t>
            </a:r>
            <a:r>
              <a:rPr lang="hr-HR" sz="2400" dirty="0">
                <a:solidFill>
                  <a:srgbClr val="FF0000"/>
                </a:solidFill>
              </a:rPr>
              <a:t>–</a:t>
            </a:r>
            <a:r>
              <a:rPr lang="hr-HR" sz="2400" dirty="0" err="1">
                <a:solidFill>
                  <a:srgbClr val="FF0000"/>
                </a:solidFill>
              </a:rPr>
              <a:t>es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u trećem licu jednine (</a:t>
            </a:r>
            <a:r>
              <a:rPr lang="hr-HR" sz="2400" i="1" dirty="0">
                <a:solidFill>
                  <a:schemeClr val="accent1"/>
                </a:solidFill>
              </a:rPr>
              <a:t>he, </a:t>
            </a:r>
            <a:r>
              <a:rPr lang="hr-HR" sz="2400" i="1" dirty="0" err="1">
                <a:solidFill>
                  <a:schemeClr val="accent1"/>
                </a:solidFill>
              </a:rPr>
              <a:t>she</a:t>
            </a:r>
            <a:r>
              <a:rPr lang="hr-HR" sz="2400" i="1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, </a:t>
            </a:r>
            <a:r>
              <a:rPr lang="hr-HR" sz="2400" i="1" dirty="0" err="1">
                <a:solidFill>
                  <a:schemeClr val="accent1"/>
                </a:solidFill>
              </a:rPr>
              <a:t>it</a:t>
            </a:r>
            <a:r>
              <a:rPr lang="hr-HR" sz="2400" i="1" dirty="0">
                <a:solidFill>
                  <a:schemeClr val="accent1"/>
                </a:solidFill>
              </a:rPr>
              <a:t>).</a:t>
            </a:r>
            <a:endParaRPr lang="hr-HR" sz="24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0386D-DEA0-67A6-5481-1735094DC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5465"/>
            <a:ext cx="3647845" cy="5820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2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A9B61-0BE4-A7E6-F3DD-74DB3A16C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130" cy="68673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ABFD-EBCF-F3B1-346C-39493BE6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178" y="182883"/>
            <a:ext cx="5763434" cy="3541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b="1" dirty="0" err="1"/>
              <a:t>Task</a:t>
            </a:r>
            <a:r>
              <a:rPr lang="hr-HR" sz="2400" b="1" dirty="0"/>
              <a:t> D</a:t>
            </a:r>
          </a:p>
          <a:p>
            <a:pPr marL="0" indent="0" algn="just">
              <a:buNone/>
            </a:pPr>
            <a:r>
              <a:rPr lang="hr-HR" sz="2400" b="1" dirty="0" err="1"/>
              <a:t>Underline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time </a:t>
            </a:r>
            <a:r>
              <a:rPr lang="hr-HR" sz="2400" b="1" dirty="0" err="1"/>
              <a:t>phrases</a:t>
            </a:r>
            <a:r>
              <a:rPr lang="hr-HR" sz="2400" b="1" dirty="0"/>
              <a:t>. </a:t>
            </a:r>
          </a:p>
          <a:p>
            <a:pPr marL="0" indent="0">
              <a:buNone/>
            </a:pPr>
            <a:r>
              <a:rPr lang="hr-HR" sz="2400" b="1" dirty="0" err="1"/>
              <a:t>Where</a:t>
            </a:r>
            <a:r>
              <a:rPr lang="hr-HR" sz="2400" b="1" dirty="0"/>
              <a:t> do </a:t>
            </a:r>
            <a:r>
              <a:rPr lang="hr-HR" sz="2400" b="1" dirty="0" err="1"/>
              <a:t>you</a:t>
            </a:r>
            <a:r>
              <a:rPr lang="hr-HR" sz="2400" b="1" dirty="0"/>
              <a:t> put </a:t>
            </a:r>
            <a:r>
              <a:rPr lang="hr-HR" sz="2400" b="1" dirty="0" err="1"/>
              <a:t>them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a sentence?</a:t>
            </a:r>
          </a:p>
          <a:p>
            <a:pPr marL="0" indent="0" algn="just">
              <a:buNone/>
            </a:pPr>
            <a:r>
              <a:rPr lang="hr-HR" sz="2400" b="1" dirty="0" err="1"/>
              <a:t>Check</a:t>
            </a:r>
            <a:r>
              <a:rPr lang="hr-HR" sz="2400" b="1" dirty="0"/>
              <a:t>.</a:t>
            </a:r>
          </a:p>
          <a:p>
            <a:pPr marL="0" indent="0" algn="just">
              <a:buNone/>
            </a:pPr>
            <a:r>
              <a:rPr lang="hr-HR" sz="2400" b="1" dirty="0"/>
              <a:t>You put time </a:t>
            </a:r>
            <a:r>
              <a:rPr lang="hr-HR" sz="2400" b="1" dirty="0" err="1"/>
              <a:t>phrases</a:t>
            </a:r>
            <a:r>
              <a:rPr lang="hr-HR" sz="2400" b="1" dirty="0"/>
              <a:t> at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end</a:t>
            </a:r>
            <a:r>
              <a:rPr lang="hr-HR" sz="2400" b="1" dirty="0"/>
              <a:t> </a:t>
            </a:r>
            <a:r>
              <a:rPr lang="hr-HR" sz="2400" b="1" dirty="0" err="1"/>
              <a:t>of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sentence, </a:t>
            </a:r>
            <a:r>
              <a:rPr lang="hr-HR" sz="2400" b="1" dirty="0" err="1"/>
              <a:t>after</a:t>
            </a:r>
            <a:r>
              <a:rPr lang="hr-HR" sz="2400" b="1" dirty="0"/>
              <a:t> 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verb</a:t>
            </a:r>
            <a:r>
              <a:rPr lang="hr-HR" sz="2400" b="1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354D1-5D5F-F7A4-690A-99E23DE4F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5" y="1953735"/>
            <a:ext cx="5493848" cy="2485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Minus Sign 4">
            <a:extLst>
              <a:ext uri="{FF2B5EF4-FFF2-40B4-BE49-F238E27FC236}">
                <a16:creationId xmlns:a16="http://schemas.microsoft.com/office/drawing/2014/main" id="{434E00F6-84A8-F007-A09F-2D45DF802962}"/>
              </a:ext>
            </a:extLst>
          </p:cNvPr>
          <p:cNvSpPr/>
          <p:nvPr/>
        </p:nvSpPr>
        <p:spPr>
          <a:xfrm>
            <a:off x="2281365" y="2867487"/>
            <a:ext cx="1251948" cy="168676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40A5E082-BAAD-AF94-D7C6-1328B1DB5010}"/>
              </a:ext>
            </a:extLst>
          </p:cNvPr>
          <p:cNvSpPr/>
          <p:nvPr/>
        </p:nvSpPr>
        <p:spPr>
          <a:xfrm>
            <a:off x="1402672" y="3143019"/>
            <a:ext cx="1420427" cy="168676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EE8D0E83-C220-033A-3CE4-F51E0D95E2DB}"/>
              </a:ext>
            </a:extLst>
          </p:cNvPr>
          <p:cNvSpPr/>
          <p:nvPr/>
        </p:nvSpPr>
        <p:spPr>
          <a:xfrm>
            <a:off x="2926231" y="3178854"/>
            <a:ext cx="1991998" cy="132841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A4351FEF-3E18-83C7-C486-CE3E03EB2E96}"/>
              </a:ext>
            </a:extLst>
          </p:cNvPr>
          <p:cNvSpPr/>
          <p:nvPr/>
        </p:nvSpPr>
        <p:spPr>
          <a:xfrm>
            <a:off x="2738566" y="3490221"/>
            <a:ext cx="1660712" cy="168676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61F4F551-1076-A983-39DD-B6629F77137A}"/>
              </a:ext>
            </a:extLst>
          </p:cNvPr>
          <p:cNvSpPr/>
          <p:nvPr/>
        </p:nvSpPr>
        <p:spPr>
          <a:xfrm>
            <a:off x="2003986" y="3834667"/>
            <a:ext cx="2286687" cy="168676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E7C86CB7-7F50-C390-1C03-523CA25A6E2B}"/>
              </a:ext>
            </a:extLst>
          </p:cNvPr>
          <p:cNvSpPr/>
          <p:nvPr/>
        </p:nvSpPr>
        <p:spPr>
          <a:xfrm>
            <a:off x="2521355" y="4176944"/>
            <a:ext cx="1251948" cy="168676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E016DC-8994-6B91-FB21-6BFBD2DB1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1" y="376465"/>
            <a:ext cx="3678954" cy="587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CDEDB0-2064-CF19-C2D5-7D32C8CEFE74}"/>
              </a:ext>
            </a:extLst>
          </p:cNvPr>
          <p:cNvSpPr txBox="1"/>
          <p:nvPr/>
        </p:nvSpPr>
        <p:spPr>
          <a:xfrm>
            <a:off x="5869178" y="3036163"/>
            <a:ext cx="6118440" cy="26161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>
                <a:solidFill>
                  <a:schemeClr val="accent2"/>
                </a:solidFill>
              </a:rPr>
              <a:t>LANGUAGE FOCUS</a:t>
            </a:r>
          </a:p>
          <a:p>
            <a:pPr algn="just"/>
            <a:r>
              <a:rPr lang="hr-HR" sz="2000" b="1" dirty="0" err="1"/>
              <a:t>Spelling</a:t>
            </a:r>
            <a:r>
              <a:rPr lang="hr-HR" sz="2000" b="1" dirty="0"/>
              <a:t> </a:t>
            </a:r>
            <a:r>
              <a:rPr lang="hr-HR" sz="2000" b="1" dirty="0" err="1"/>
              <a:t>rules</a:t>
            </a:r>
            <a:r>
              <a:rPr lang="hr-HR" sz="2000" b="1" dirty="0"/>
              <a:t> for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third</a:t>
            </a:r>
            <a:r>
              <a:rPr lang="hr-HR" sz="2000" b="1" dirty="0"/>
              <a:t> </a:t>
            </a:r>
            <a:r>
              <a:rPr lang="hr-HR" sz="2000" b="1" dirty="0" err="1"/>
              <a:t>person</a:t>
            </a:r>
            <a:r>
              <a:rPr lang="hr-HR" sz="2000" b="1" dirty="0"/>
              <a:t> singular. </a:t>
            </a:r>
          </a:p>
          <a:p>
            <a:pPr algn="just"/>
            <a:endParaRPr lang="hr-HR" sz="2000" b="1" dirty="0"/>
          </a:p>
          <a:p>
            <a:pPr algn="just"/>
            <a:r>
              <a:rPr lang="hr-HR" sz="2400" dirty="0"/>
              <a:t>You </a:t>
            </a:r>
            <a:r>
              <a:rPr lang="hr-HR" sz="2400" dirty="0" err="1"/>
              <a:t>add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FF0000"/>
                </a:solidFill>
              </a:rPr>
              <a:t>–S</a:t>
            </a:r>
            <a:r>
              <a:rPr lang="hr-HR" sz="2400" dirty="0"/>
              <a:t> to </a:t>
            </a:r>
            <a:r>
              <a:rPr lang="hr-HR" sz="2400" dirty="0" err="1"/>
              <a:t>the</a:t>
            </a:r>
            <a:r>
              <a:rPr lang="hr-HR" sz="2400" dirty="0"/>
              <a:t> most </a:t>
            </a:r>
            <a:r>
              <a:rPr lang="hr-HR" sz="2400" dirty="0" err="1"/>
              <a:t>verbs</a:t>
            </a:r>
            <a:r>
              <a:rPr lang="hr-HR" sz="2400" dirty="0"/>
              <a:t> (</a:t>
            </a:r>
            <a:r>
              <a:rPr lang="hr-HR" sz="2400" i="1" dirty="0" err="1"/>
              <a:t>work</a:t>
            </a:r>
            <a:r>
              <a:rPr lang="hr-HR" sz="2400" i="1" dirty="0" err="1">
                <a:solidFill>
                  <a:srgbClr val="FF0000"/>
                </a:solidFill>
              </a:rPr>
              <a:t>s</a:t>
            </a:r>
            <a:r>
              <a:rPr lang="hr-HR" sz="2400" i="1" dirty="0"/>
              <a:t>, </a:t>
            </a:r>
            <a:r>
              <a:rPr lang="hr-HR" sz="2400" i="1" dirty="0" err="1"/>
              <a:t>know</a:t>
            </a:r>
            <a:r>
              <a:rPr lang="hr-HR" sz="2400" i="1" dirty="0" err="1">
                <a:solidFill>
                  <a:srgbClr val="FF0000"/>
                </a:solidFill>
              </a:rPr>
              <a:t>s</a:t>
            </a:r>
            <a:r>
              <a:rPr lang="hr-HR" sz="2400" dirty="0"/>
              <a:t>..)</a:t>
            </a:r>
          </a:p>
          <a:p>
            <a:r>
              <a:rPr lang="hr-HR" sz="2400" dirty="0"/>
              <a:t> </a:t>
            </a:r>
            <a:r>
              <a:rPr lang="hr-HR" sz="2400" dirty="0">
                <a:solidFill>
                  <a:schemeClr val="accent1"/>
                </a:solidFill>
              </a:rPr>
              <a:t>Većini glagola u trećem licu jednine dodat ćemo nastavak -S 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35624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926</Words>
  <Application>Microsoft Office PowerPoint</Application>
  <PresentationFormat>Widescreen</PresentationFormat>
  <Paragraphs>142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5  We are a good team!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23.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24.</vt:lpstr>
      <vt:lpstr>Workbook page 25.</vt:lpstr>
      <vt:lpstr>Workbook page 26.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 Who is who</dc:title>
  <dc:creator>Josipa</dc:creator>
  <cp:lastModifiedBy>Sanja Ivoš</cp:lastModifiedBy>
  <cp:revision>75</cp:revision>
  <dcterms:created xsi:type="dcterms:W3CDTF">2022-07-18T12:40:38Z</dcterms:created>
  <dcterms:modified xsi:type="dcterms:W3CDTF">2022-08-31T07:50:36Z</dcterms:modified>
</cp:coreProperties>
</file>